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4"/>
  </p:sldMasterIdLst>
  <p:notesMasterIdLst>
    <p:notesMasterId r:id="rId10"/>
  </p:notesMasterIdLst>
  <p:sldIdLst>
    <p:sldId id="262" r:id="rId5"/>
    <p:sldId id="263" r:id="rId6"/>
    <p:sldId id="259" r:id="rId7"/>
    <p:sldId id="260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3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86352" autoAdjust="0"/>
  </p:normalViewPr>
  <p:slideViewPr>
    <p:cSldViewPr showGuides="1">
      <p:cViewPr>
        <p:scale>
          <a:sx n="100" d="100"/>
          <a:sy n="100" d="100"/>
        </p:scale>
        <p:origin x="-648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B4950-C050-4507-BC18-19F3F65A2F1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382A3-76D9-4660-A450-991936DBD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6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baseline="0" dirty="0" smtClean="0"/>
              <a:t>History:  	World War I		 1914-1918</a:t>
            </a:r>
          </a:p>
          <a:p>
            <a:r>
              <a:rPr lang="en-US" sz="1200" b="1" baseline="0" dirty="0" smtClean="0"/>
              <a:t>	Great Depression	1921-1941</a:t>
            </a:r>
          </a:p>
          <a:p>
            <a:r>
              <a:rPr lang="en-US" sz="1200" b="1" baseline="0" dirty="0" smtClean="0"/>
              <a:t>	World War II	1941-1945</a:t>
            </a:r>
          </a:p>
          <a:p>
            <a:r>
              <a:rPr lang="en-US" sz="1200" b="1" baseline="0" dirty="0" smtClean="0"/>
              <a:t>	Space Race	1957-1975</a:t>
            </a:r>
          </a:p>
          <a:p>
            <a:endParaRPr lang="en-US" sz="1200" b="1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038151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None/>
            </a:pPr>
            <a:r>
              <a:rPr lang="en-US" sz="1200" b="0" baseline="0" dirty="0" smtClean="0">
                <a:latin typeface="+mj-lt"/>
              </a:rPr>
              <a:t>History: </a:t>
            </a:r>
            <a:r>
              <a:rPr lang="en-US" sz="1200" b="1" baseline="0" dirty="0" smtClean="0">
                <a:latin typeface="+mj-lt"/>
              </a:rPr>
              <a:t>1970-1990. The Productivity Paradox</a:t>
            </a:r>
            <a:r>
              <a:rPr lang="en-US" sz="1200" b="0" baseline="0" dirty="0" smtClean="0">
                <a:latin typeface="+mj-lt"/>
              </a:rPr>
              <a:t> </a:t>
            </a:r>
            <a:r>
              <a:rPr lang="mr-IN" sz="1200" b="0" baseline="0" dirty="0" smtClean="0">
                <a:latin typeface="+mj-lt"/>
              </a:rPr>
              <a:t>–</a:t>
            </a:r>
            <a:r>
              <a:rPr lang="en-US" sz="1200" b="0" baseline="0" dirty="0" smtClean="0">
                <a:latin typeface="+mj-lt"/>
              </a:rPr>
              <a:t> slow productivity growth.   DISTRACTIONS!</a:t>
            </a:r>
          </a:p>
          <a:p>
            <a:pPr marL="228600" indent="-228600">
              <a:buFont typeface="+mj-lt"/>
              <a:buNone/>
            </a:pPr>
            <a:r>
              <a:rPr lang="en-US" sz="1200" b="1" baseline="0" dirty="0" smtClean="0">
                <a:latin typeface="+mj-lt"/>
              </a:rPr>
              <a:t>1996</a:t>
            </a:r>
            <a:r>
              <a:rPr lang="en-US" sz="1200" b="0" baseline="0" dirty="0" smtClean="0">
                <a:latin typeface="+mj-lt"/>
              </a:rPr>
              <a:t> </a:t>
            </a:r>
            <a:r>
              <a:rPr lang="mr-IN" sz="1200" b="0" baseline="0" dirty="0" smtClean="0">
                <a:latin typeface="+mj-lt"/>
              </a:rPr>
              <a:t>–</a:t>
            </a:r>
            <a:r>
              <a:rPr lang="en-US" sz="1200" b="0" baseline="0" dirty="0" smtClean="0">
                <a:latin typeface="+mj-lt"/>
              </a:rPr>
              <a:t> 1</a:t>
            </a:r>
            <a:r>
              <a:rPr lang="en-US" sz="1200" b="0" baseline="30000" dirty="0" smtClean="0">
                <a:latin typeface="+mj-lt"/>
              </a:rPr>
              <a:t>st</a:t>
            </a:r>
            <a:r>
              <a:rPr lang="en-US" sz="1200" b="0" baseline="0" dirty="0" smtClean="0">
                <a:latin typeface="+mj-lt"/>
              </a:rPr>
              <a:t> Edition of the PMBOK, and first issuance of the Prince2™ methodology</a:t>
            </a:r>
          </a:p>
          <a:p>
            <a:pPr marL="228600" indent="-228600">
              <a:buFont typeface="+mj-lt"/>
              <a:buNone/>
            </a:pPr>
            <a:endParaRPr lang="en-US" sz="1200" b="0" baseline="0" dirty="0" smtClean="0">
              <a:latin typeface="+mj-lt"/>
            </a:endParaRPr>
          </a:p>
          <a:p>
            <a:pPr marL="228600" indent="-228600">
              <a:buFont typeface="+mj-lt"/>
              <a:buNone/>
            </a:pPr>
            <a:endParaRPr lang="en-US" sz="1200" b="0" baseline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574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None/>
            </a:pP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2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9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16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2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97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0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21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38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53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38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05EF-6168-407F-8025-E41839E12504}" type="datetimeFigureOut">
              <a:rPr lang="en-US" smtClean="0"/>
              <a:pPr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811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7900"/>
            <a:ext cx="9144000" cy="489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22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 flipV="1">
            <a:off x="914400" y="3059553"/>
            <a:ext cx="8666018" cy="636443"/>
          </a:xfrm>
          <a:prstGeom prst="chevron">
            <a:avLst>
              <a:gd name="adj" fmla="val 30408"/>
            </a:avLst>
          </a:prstGeom>
          <a:gradFill>
            <a:gsLst>
              <a:gs pos="0">
                <a:schemeClr val="bg1"/>
              </a:gs>
              <a:gs pos="36000">
                <a:srgbClr val="D5DBDD"/>
              </a:gs>
              <a:gs pos="73000">
                <a:srgbClr val="B2BEC2"/>
              </a:gs>
              <a:gs pos="100000">
                <a:srgbClr val="D5DBDD"/>
              </a:gs>
            </a:gsLst>
            <a:lin ang="162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508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59881" y="5006087"/>
            <a:ext cx="644220" cy="609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65623" y="4282862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73760" y="2115832"/>
            <a:ext cx="644220" cy="6096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73760" y="5729312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073760" y="1186877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073280" y="3112918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057400" y="390547"/>
            <a:ext cx="1265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History</a:t>
            </a:r>
            <a:endParaRPr lang="en-US" sz="2400" dirty="0"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7400" y="1283344"/>
            <a:ext cx="590905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Leadership			</a:t>
            </a:r>
            <a:r>
              <a:rPr lang="en-US" dirty="0" smtClean="0">
                <a:latin typeface="Arial Rounded MT Bold" charset="0"/>
                <a:ea typeface="Arial Rounded MT Bold" charset="0"/>
                <a:cs typeface="Arial Rounded MT Bold" charset="0"/>
              </a:rPr>
              <a:t>Growth, Success, </a:t>
            </a:r>
          </a:p>
          <a:p>
            <a:r>
              <a:rPr lang="en-US" dirty="0">
                <a:latin typeface="Arial Rounded MT Bold" charset="0"/>
                <a:ea typeface="Arial Rounded MT Bold" charset="0"/>
                <a:cs typeface="Arial Rounded MT Bold" charset="0"/>
              </a:rPr>
              <a:t>	</a:t>
            </a:r>
            <a:r>
              <a:rPr lang="en-US" dirty="0" smtClean="0">
                <a:latin typeface="Arial Rounded MT Bold" charset="0"/>
                <a:ea typeface="Arial Rounded MT Bold" charset="0"/>
                <a:cs typeface="Arial Rounded MT Bold" charset="0"/>
              </a:rPr>
              <a:t>			Influence, Thriving</a:t>
            </a:r>
            <a:endParaRPr lang="en-US" dirty="0"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6580" y="3134279"/>
            <a:ext cx="3255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Project Management</a:t>
            </a:r>
            <a:endParaRPr lang="en-US" sz="2400" dirty="0"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7400" y="2180836"/>
            <a:ext cx="479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Sociology			</a:t>
            </a:r>
            <a:r>
              <a:rPr lang="en-US" sz="2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Culture</a:t>
            </a:r>
            <a:endParaRPr lang="en-US" sz="2000" dirty="0"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7400" y="4398371"/>
            <a:ext cx="5160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Psychology			</a:t>
            </a:r>
            <a:r>
              <a:rPr lang="en-US" sz="2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Motivation</a:t>
            </a:r>
            <a:endParaRPr lang="en-US" sz="2000" dirty="0"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7400" y="5080054"/>
            <a:ext cx="849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Learning			</a:t>
            </a:r>
            <a:r>
              <a:rPr lang="en-US" sz="2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Skill vs Talent</a:t>
            </a:r>
            <a:r>
              <a:rPr lang="en-US" sz="28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	</a:t>
            </a:r>
            <a:r>
              <a:rPr lang="en-US" sz="2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			</a:t>
            </a:r>
            <a:endParaRPr lang="en-US" sz="2400" dirty="0"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57400" y="5803279"/>
            <a:ext cx="66479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Physiology</a:t>
            </a:r>
            <a:r>
              <a:rPr lang="en-US" sz="2400" dirty="0">
                <a:latin typeface="Arial Rounded MT Bold" charset="0"/>
                <a:ea typeface="Arial Rounded MT Bold" charset="0"/>
                <a:cs typeface="Arial Rounded MT Bold" charset="0"/>
              </a:rPr>
              <a:t>	</a:t>
            </a:r>
            <a:r>
              <a:rPr lang="en-US" sz="2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		</a:t>
            </a:r>
            <a:r>
              <a:rPr lang="en-US" sz="2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Boundaries</a:t>
            </a:r>
          </a:p>
          <a:p>
            <a:r>
              <a:rPr lang="en-US" sz="2000" dirty="0">
                <a:latin typeface="Arial Rounded MT Bold" charset="0"/>
                <a:ea typeface="Arial Rounded MT Bold" charset="0"/>
                <a:cs typeface="Arial Rounded MT Bold" charset="0"/>
              </a:rPr>
              <a:t>	</a:t>
            </a:r>
            <a:r>
              <a:rPr lang="en-US" sz="20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			(real and imagined)	</a:t>
            </a:r>
            <a:endParaRPr lang="en-US" sz="2000" dirty="0"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93840" y="405857"/>
            <a:ext cx="803100" cy="4616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03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hevron 24"/>
          <p:cNvSpPr/>
          <p:nvPr/>
        </p:nvSpPr>
        <p:spPr>
          <a:xfrm flipV="1">
            <a:off x="914400" y="3059553"/>
            <a:ext cx="8666018" cy="636443"/>
          </a:xfrm>
          <a:prstGeom prst="chevron">
            <a:avLst>
              <a:gd name="adj" fmla="val 30408"/>
            </a:avLst>
          </a:prstGeom>
          <a:gradFill>
            <a:gsLst>
              <a:gs pos="0">
                <a:schemeClr val="bg1"/>
              </a:gs>
              <a:gs pos="36000">
                <a:srgbClr val="D5DBDD"/>
              </a:gs>
              <a:gs pos="73000">
                <a:srgbClr val="B2BEC2"/>
              </a:gs>
              <a:gs pos="100000">
                <a:srgbClr val="D5DBDD"/>
              </a:gs>
            </a:gsLst>
            <a:lin ang="162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508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Straight Connector 82"/>
          <p:cNvCxnSpPr/>
          <p:nvPr/>
        </p:nvCxnSpPr>
        <p:spPr>
          <a:xfrm>
            <a:off x="6216876" y="653560"/>
            <a:ext cx="0" cy="2609447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923477" y="863057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92305" y="3131552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1920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09493" y="3144906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1970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1991" y="3131553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1880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1105" y="3131552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1890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2873084" y="3131589"/>
            <a:ext cx="8018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0070C0"/>
                </a:solidFill>
                <a:latin typeface="Gill Sans MT Condensed" pitchFamily="34" charset="0"/>
              </a:rPr>
              <a:t>1900</a:t>
            </a:r>
            <a:endParaRPr lang="en-US" sz="2600" b="1" dirty="0">
              <a:solidFill>
                <a:srgbClr val="0070C0"/>
              </a:solidFill>
              <a:latin typeface="Gill Sans MT Condense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87810" y="3131552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1910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16381" y="3131550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1930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61800" y="3144906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1940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6876" y="3150645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0070C0"/>
                </a:solidFill>
                <a:latin typeface="Gill Sans MT Condensed" pitchFamily="34" charset="0"/>
              </a:rPr>
              <a:t>1950</a:t>
            </a:r>
            <a:endParaRPr lang="en-US" sz="2600" b="1" dirty="0">
              <a:solidFill>
                <a:srgbClr val="0070C0"/>
              </a:solidFill>
              <a:latin typeface="Gill Sans MT Condensed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56120" y="3131551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1960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741085" y="2138475"/>
            <a:ext cx="644220" cy="6096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343400" y="4348901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663483" y="4324498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228082" y="2115832"/>
            <a:ext cx="644220" cy="6096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739482" y="2109154"/>
            <a:ext cx="644220" cy="6096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206887" y="5386552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191420" y="992881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589862" y="1004035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566745" y="5046220"/>
            <a:ext cx="644220" cy="609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1985593" y="3391127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058372" y="2667000"/>
            <a:ext cx="0" cy="477906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537094" y="3623993"/>
            <a:ext cx="0" cy="1786207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4905103" y="1576552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724400" y="3434501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551571" y="2667000"/>
            <a:ext cx="0" cy="477906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063195" y="2653644"/>
            <a:ext cx="0" cy="477906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72302" y="3442630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4603189" y="4363310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6115270" y="3456886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5776311" y="4371286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7292109" y="3456886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6969999" y="4363310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>
            <a:off x="7709493" y="3417718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7358238" y="4357030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6216876" y="3456886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5962870" y="4378906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5496918" y="1618390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6139177" y="1596024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6683714" y="1591109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6854868" y="1585440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7036171" y="1593777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5817067" y="1017293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6331981" y="1061282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6573631" y="1055672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6756618" y="1033162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70"/>
          <p:cNvCxnSpPr>
            <a:stCxn id="15" idx="3"/>
            <a:endCxn id="35" idx="0"/>
          </p:cNvCxnSpPr>
          <p:nvPr/>
        </p:nvCxnSpPr>
        <p:spPr>
          <a:xfrm>
            <a:off x="6888855" y="3396867"/>
            <a:ext cx="0" cy="1649353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4640947" y="3485392"/>
            <a:ext cx="1238454" cy="13422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4067318" y="3479027"/>
            <a:ext cx="388151" cy="1298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7020118" y="3479027"/>
            <a:ext cx="1666681" cy="1298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939703" y="3476263"/>
            <a:ext cx="388151" cy="12754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Connector 79"/>
          <p:cNvCxnSpPr/>
          <p:nvPr/>
        </p:nvCxnSpPr>
        <p:spPr>
          <a:xfrm>
            <a:off x="8534400" y="840534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07109" y="405857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Color TV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917596" y="428526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Cell Phone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804055" y="196360"/>
            <a:ext cx="98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ENIAC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4879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hevron 24"/>
          <p:cNvSpPr/>
          <p:nvPr/>
        </p:nvSpPr>
        <p:spPr>
          <a:xfrm flipV="1">
            <a:off x="-502920" y="3059552"/>
            <a:ext cx="10083338" cy="636443"/>
          </a:xfrm>
          <a:prstGeom prst="chevron">
            <a:avLst>
              <a:gd name="adj" fmla="val 30408"/>
            </a:avLst>
          </a:prstGeom>
          <a:gradFill>
            <a:gsLst>
              <a:gs pos="0">
                <a:schemeClr val="bg1"/>
              </a:gs>
              <a:gs pos="36000">
                <a:srgbClr val="D5DBDD"/>
              </a:gs>
              <a:gs pos="73000">
                <a:srgbClr val="B2BEC2"/>
              </a:gs>
              <a:gs pos="100000">
                <a:srgbClr val="D5DBDD"/>
              </a:gs>
            </a:gsLst>
            <a:lin ang="16200000" scaled="0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>
            <a:bevelT w="508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90112" y="3131553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1990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98232" y="3131553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2000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7981" y="3129479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1980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546" y="3129480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1970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84193" y="5384481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914400" y="3621922"/>
            <a:ext cx="0" cy="1786207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294955" y="5384481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625162" y="3621922"/>
            <a:ext cx="0" cy="1786207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925698" y="5360833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4255905" y="3598274"/>
            <a:ext cx="0" cy="1786207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659905" y="5360833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3990112" y="3598274"/>
            <a:ext cx="0" cy="1786207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670793" y="5329302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8001000" y="3566743"/>
            <a:ext cx="0" cy="1786207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642888" y="5208213"/>
            <a:ext cx="644220" cy="609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4964998" y="3558860"/>
            <a:ext cx="0" cy="1649353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652675" y="5216096"/>
            <a:ext cx="644220" cy="609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6974785" y="3566743"/>
            <a:ext cx="0" cy="1649353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750059" y="3558399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6398804" y="4497711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459506" y="2587464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565266" y="2579557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451780" y="3431707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27520" y="870664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533018" y="1496173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1305926" y="850239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1611424" y="1475748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1945658" y="857538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2251156" y="1483047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345024" y="857538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2650522" y="1483047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3674086" y="834641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3979584" y="1460150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2987799" y="846514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3293297" y="1472023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602025" y="256630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12747" y="2656588"/>
            <a:ext cx="330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3" name="Oval 42"/>
          <p:cNvSpPr/>
          <p:nvPr/>
        </p:nvSpPr>
        <p:spPr>
          <a:xfrm>
            <a:off x="3962400" y="1999282"/>
            <a:ext cx="644220" cy="6096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4304125" y="2566307"/>
            <a:ext cx="0" cy="477906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065487" y="793749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11038" y="48523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Cell Phone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010295" y="809390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065487" y="425154"/>
            <a:ext cx="945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Internet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1401783" y="766714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538749" y="212716"/>
            <a:ext cx="139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Smart Phone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4564060" y="809390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138639" y="42913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WWW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1228413" y="766714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28635" y="27151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10157" y="3476856"/>
            <a:ext cx="234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B37D4"/>
                </a:solidFill>
              </a:rPr>
              <a:t>1</a:t>
            </a:r>
            <a:endParaRPr lang="en-US" sz="2400" b="1" dirty="0">
              <a:solidFill>
                <a:srgbClr val="3B37D4"/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383523" y="3571099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458520" y="3525820"/>
            <a:ext cx="3859786" cy="1034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2032268" y="4510411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2203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6"/>
          <p:cNvCxnSpPr/>
          <p:nvPr/>
        </p:nvCxnSpPr>
        <p:spPr>
          <a:xfrm>
            <a:off x="4020049" y="733278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120739" y="733278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649193" y="136604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iPhone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369265" y="904466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897719" y="307792"/>
            <a:ext cx="107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Facebook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3229930" y="5783718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3514189" y="3530595"/>
            <a:ext cx="7698" cy="2278383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2888238" y="5440036"/>
            <a:ext cx="644220" cy="609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hevron 24"/>
          <p:cNvSpPr/>
          <p:nvPr/>
        </p:nvSpPr>
        <p:spPr>
          <a:xfrm flipV="1">
            <a:off x="-311728" y="3059552"/>
            <a:ext cx="8998527" cy="636443"/>
          </a:xfrm>
          <a:prstGeom prst="chevron">
            <a:avLst>
              <a:gd name="adj" fmla="val 30408"/>
            </a:avLst>
          </a:prstGeom>
          <a:gradFill>
            <a:gsLst>
              <a:gs pos="0">
                <a:schemeClr val="bg1"/>
              </a:gs>
              <a:gs pos="36000">
                <a:srgbClr val="D5DBDD"/>
              </a:gs>
              <a:gs pos="73000">
                <a:srgbClr val="B2BEC2"/>
              </a:gs>
              <a:gs pos="100000">
                <a:srgbClr val="D5DBDD"/>
              </a:gs>
            </a:gsLst>
            <a:lin ang="16200000" scaled="0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>
            <a:bevelT w="508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42850" y="3131553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2010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50970" y="3131553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2020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4729" y="3131553"/>
            <a:ext cx="6719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Gill Sans MT Condensed" pitchFamily="34" charset="0"/>
              </a:rPr>
              <a:t>2000</a:t>
            </a:r>
            <a:endParaRPr lang="en-US" sz="2600" b="1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866188" y="2754752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209266" y="2754752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281414" y="859810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586912" y="1485319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278540" y="2109152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285133" y="859810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2590631" y="1485319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060627" y="870643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366125" y="1496152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029207" y="2745596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570900" y="870643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3876398" y="1496152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5186250" y="834641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5491748" y="1460150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5451788" y="818732"/>
            <a:ext cx="644220" cy="609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5757286" y="1444241"/>
            <a:ext cx="13738" cy="1599402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191191" y="2754752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014293" y="2799215"/>
            <a:ext cx="330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61958" y="2777773"/>
            <a:ext cx="330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55588" y="2801705"/>
            <a:ext cx="330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25322" y="2828719"/>
            <a:ext cx="330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1586912" y="3556488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235657" y="4495800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2177166" y="3556488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060627" y="3590939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23207" y="3591352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3671952" y="4530664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4447210" y="3582836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4095955" y="4522148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510010" y="4724875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4861267" y="3577326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4510012" y="4516638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5505486" y="3552751"/>
            <a:ext cx="0" cy="914400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5154231" y="4492063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200801" y="3416750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2072295" y="5224189"/>
            <a:ext cx="644220" cy="609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>
            <a:off x="2394405" y="3574836"/>
            <a:ext cx="0" cy="1649353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247830" y="3392083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825911" y="4495800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2969042" y="5240292"/>
            <a:ext cx="644220" cy="609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3291152" y="3590939"/>
            <a:ext cx="0" cy="1649353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120739" y="3391195"/>
            <a:ext cx="644220" cy="609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721207" y="4505339"/>
            <a:ext cx="644220" cy="6096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1626981" y="5744836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>
            <a:off x="1911240" y="3491713"/>
            <a:ext cx="7698" cy="2278383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3588023" y="5808529"/>
            <a:ext cx="644220" cy="6096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>
            <a:off x="3872282" y="3555406"/>
            <a:ext cx="7698" cy="2278383"/>
          </a:xfrm>
          <a:prstGeom prst="line">
            <a:avLst/>
          </a:prstGeom>
          <a:ln w="31750" cap="rnd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278540" y="758169"/>
            <a:ext cx="0" cy="237744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806994" y="161495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Wikipedia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02187" y="148938"/>
            <a:ext cx="58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iPad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413985" y="3438319"/>
            <a:ext cx="234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B37D4"/>
                </a:solidFill>
              </a:rPr>
              <a:t>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378200" y="3439837"/>
            <a:ext cx="358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B37D4"/>
                </a:solidFill>
              </a:rPr>
              <a:t>4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293876" y="3437707"/>
            <a:ext cx="29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B37D4"/>
                </a:solidFill>
              </a:rPr>
              <a:t>3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22882" y="1993449"/>
            <a:ext cx="1254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3B37D4"/>
                </a:solidFill>
              </a:rPr>
              <a:t>Agile </a:t>
            </a:r>
            <a:r>
              <a:rPr lang="en-US" b="1" dirty="0" smtClean="0">
                <a:solidFill>
                  <a:srgbClr val="3B37D4"/>
                </a:solidFill>
              </a:rPr>
              <a:t>Manifesto</a:t>
            </a:r>
            <a:endParaRPr lang="en-US" sz="2400" b="1" dirty="0">
              <a:solidFill>
                <a:srgbClr val="3B37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2444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ition_effect_for_time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9fa4f1cb33d0adf6968f5be6bef4df8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55b7f5ed55d98ec7e6cb9419faa4821a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MarketGroupTiers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 ma:readOnly="false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MarketGroupTiers" ma:index="75" nillable="true" ma:displayName="Loc Market Group Tiers [deprecated]" ma:default="" ma:internalName="LocMarketGroupTiers" ma:readOnly="false">
      <xsd:simpleType>
        <xsd:restriction base="dms:Unknown"/>
      </xsd:simpleType>
    </xsd:element>
    <xsd:element name="LocNewPublishedVersionLookup" ma:index="76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7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8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9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80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1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2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3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4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5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6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8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9" nillable="true" ma:displayName="Machine Translated" ma:default="" ma:internalName="MachineTranslated" ma:readOnly="false">
      <xsd:simpleType>
        <xsd:restriction base="dms:Boolean"/>
      </xsd:simpleType>
    </xsd:element>
    <xsd:element name="Manager" ma:index="90" nillable="true" ma:displayName="Manager" ma:hidden="true" ma:internalName="Manager" ma:readOnly="false">
      <xsd:simpleType>
        <xsd:restriction base="dms:Text"/>
      </xsd:simpleType>
    </xsd:element>
    <xsd:element name="Markets" ma:index="91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2" nillable="true" ma:displayName="Milestone" ma:default="" ma:internalName="Milestone" ma:readOnly="false">
      <xsd:simpleType>
        <xsd:restriction base="dms:Unknown"/>
      </xsd:simpleType>
    </xsd:element>
    <xsd:element name="TPNamespace" ma:index="95" nillable="true" ma:displayName="Namespace" ma:default="" ma:internalName="TPNamespace">
      <xsd:simpleType>
        <xsd:restriction base="dms:Text"/>
      </xsd:simpleType>
    </xsd:element>
    <xsd:element name="NumericId" ma:index="96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7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8" nillable="true" ma:displayName="OOCacheId" ma:internalName="OOCacheId" ma:readOnly="false">
      <xsd:simpleType>
        <xsd:restriction base="dms:Text"/>
      </xsd:simpleType>
    </xsd:element>
    <xsd:element name="OpenTemplate" ma:index="99" nillable="true" ma:displayName="Open Template" ma:default="true" ma:internalName="OpenTemplate">
      <xsd:simpleType>
        <xsd:restriction base="dms:Boolean"/>
      </xsd:simpleType>
    </xsd:element>
    <xsd:element name="OriginAsset" ma:index="100" nillable="true" ma:displayName="Origin Asset" ma:default="" ma:internalName="OriginAsset" ma:readOnly="false">
      <xsd:simpleType>
        <xsd:restriction base="dms:Text"/>
      </xsd:simpleType>
    </xsd:element>
    <xsd:element name="OriginalRelease" ma:index="101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2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3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4" nillable="true" ma:displayName="Parent Asset Id" ma:default="" ma:internalName="ParentAssetId" ma:readOnly="false">
      <xsd:simpleType>
        <xsd:restriction base="dms:Text"/>
      </xsd:simpleType>
    </xsd:element>
    <xsd:element name="PlannedPubDate" ma:index="105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6" nillable="true" ma:displayName="Policheck Words" ma:default="" ma:internalName="PolicheckWords" ma:readOnly="false">
      <xsd:simpleType>
        <xsd:restriction base="dms:Text"/>
      </xsd:simpleType>
    </xsd:element>
    <xsd:element name="BusinessGroup" ma:index="107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8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9" nillable="true" ma:displayName="Provider" ma:default="" ma:internalName="Provider" ma:readOnly="false">
      <xsd:simpleType>
        <xsd:restriction base="dms:Unknown"/>
      </xsd:simpleType>
    </xsd:element>
    <xsd:element name="Providers" ma:index="110" nillable="true" ma:displayName="Providers" ma:default="" ma:internalName="Providers" ma:readOnly="false">
      <xsd:simpleType>
        <xsd:restriction base="dms:Unknown"/>
      </xsd:simpleType>
    </xsd:element>
    <xsd:element name="PublishStatusLookup" ma:index="111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2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3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4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6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8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9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20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1" nillable="true" ma:displayName="Submitter ID" ma:default="" ma:internalName="SubmitterId" ma:readOnly="false">
      <xsd:simpleType>
        <xsd:restriction base="dms:Text"/>
      </xsd:simpleType>
    </xsd:element>
    <xsd:element name="TaxCatchAll" ma:index="122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3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4" nillable="true" ma:displayName="Template Status" ma:default="" ma:internalName="TemplateStatus">
      <xsd:simpleType>
        <xsd:restriction base="dms:Unknown"/>
      </xsd:simpleType>
    </xsd:element>
    <xsd:element name="TemplateTemplateType" ma:index="125" nillable="true" ma:displayName="Template Type" ma:default="" ma:internalName="TemplateTemplateType">
      <xsd:simpleType>
        <xsd:restriction base="dms:Unknown"/>
      </xsd:simpleType>
    </xsd:element>
    <xsd:element name="ThumbnailAssetId" ma:index="126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7" nillable="true" ma:displayName="Times Cloned" ma:default="" ma:internalName="TimesCloned" ma:readOnly="false">
      <xsd:simpleType>
        <xsd:restriction base="dms:Number"/>
      </xsd:simpleType>
    </xsd:element>
    <xsd:element name="TrustLevel" ma:index="129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30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1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2" nillable="true" ma:displayName="UA Notes" ma:default="" ma:internalName="UANotes" ma:readOnly="false">
      <xsd:simpleType>
        <xsd:restriction base="dms:Note"/>
      </xsd:simpleType>
    </xsd:element>
    <xsd:element name="TPAppVersion" ma:index="133" nillable="true" ma:displayName="Version" ma:default="" ma:internalName="TPAppVersion">
      <xsd:simpleType>
        <xsd:restriction base="dms:Text"/>
      </xsd:simpleType>
    </xsd:element>
    <xsd:element name="VoteCount" ma:index="134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8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2029-05-12T07:00:00+00:00</AssetExpire>
    <IntlLangReviewDate xmlns="4873beb7-5857-4685-be1f-d57550cc96cc" xsi:nil="true"/>
    <TPFriendlyName xmlns="4873beb7-5857-4685-be1f-d57550cc96cc" xsi:nil="true"/>
    <IntlLangReview xmlns="4873beb7-5857-4685-be1f-d57550cc96cc" xsi:nil="true"/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 xsi:nil="true"/>
    <Markets xmlns="4873beb7-5857-4685-be1f-d57550cc96cc"/>
    <OriginAsset xmlns="4873beb7-5857-4685-be1f-d57550cc96cc" xsi:nil="true"/>
    <AssetStart xmlns="4873beb7-5857-4685-be1f-d57550cc96cc">2010-12-16T05:16:00+00:00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1103488</Value>
      <Value>1315804</Value>
    </PublishStatusLookup>
    <APAuthor xmlns="4873beb7-5857-4685-be1f-d57550cc96cc">
      <UserInfo>
        <DisplayName>REDMOND\v-rapal</DisplayName>
        <AccountId>2094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 xsi:nil="true"/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astPublishResultLookup xmlns="4873beb7-5857-4685-be1f-d57550cc96cc" xsi:nil="true"/>
    <LegacyData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Provider xmlns="4873beb7-5857-4685-be1f-d57550cc96cc" xsi:nil="true"/>
    <UACurrentWords xmlns="4873beb7-5857-4685-be1f-d57550cc96cc" xsi:nil="true"/>
    <AssetId xmlns="4873beb7-5857-4685-be1f-d57550cc96cc">TP102426469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</PublishTargets>
    <ApprovalLog xmlns="4873beb7-5857-4685-be1f-d57550cc96cc" xsi:nil="true"/>
    <BugNumber xmlns="4873beb7-5857-4685-be1f-d57550cc96cc" xsi:nil="true"/>
    <CrawlForDependencies xmlns="4873beb7-5857-4685-be1f-d57550cc96cc">false</CrawlForDependencies>
    <LastHandOff xmlns="4873beb7-5857-4685-be1f-d57550cc96cc" xsi:nil="true"/>
    <Milestone xmlns="4873beb7-5857-4685-be1f-d57550cc96cc" xsi:nil="true"/>
    <UANotes xmlns="4873beb7-5857-4685-be1f-d57550cc96cc" xsi:nil="true"/>
    <CampaignTagsTaxHTField0 xmlns="4873beb7-5857-4685-be1f-d57550cc96cc">
      <Terms xmlns="http://schemas.microsoft.com/office/infopath/2007/PartnerControls"/>
    </CampaignTagsTaxHTField0>
    <LocLastLocAttemptVersionLookup xmlns="4873beb7-5857-4685-be1f-d57550cc96cc">131537</LocLastLocAttemptVersionLookup>
    <LocLastLocAttemptVersionTypeLookup xmlns="4873beb7-5857-4685-be1f-d57550cc96cc" xsi:nil="true"/>
    <LocMarketGroupTiers xmlns="4873beb7-5857-4685-be1f-d57550cc96cc" xsi:nil="true"/>
    <LocOverallPreviewStatusLookup xmlns="4873beb7-5857-4685-be1f-d57550cc96cc" xsi:nil="true"/>
    <LocOverallPublishStatusLookup xmlns="4873beb7-5857-4685-be1f-d57550cc96cc" xsi:nil="true"/>
    <TaxCatchAll xmlns="4873beb7-5857-4685-be1f-d57550cc96cc"/>
    <LocNewPublishedVersionLookup xmlns="4873beb7-5857-4685-be1f-d57550cc96cc" xsi:nil="true"/>
    <LocPublishedDependentAssetsLookup xmlns="4873beb7-5857-4685-be1f-d57550cc96cc" xsi:nil="true"/>
    <LocComments xmlns="4873beb7-5857-4685-be1f-d57550cc96cc" xsi:nil="true"/>
    <LocProcessedForMarketsLookup xmlns="4873beb7-5857-4685-be1f-d57550cc96cc" xsi:nil="true"/>
    <LocRecommendedHandoff xmlns="4873beb7-5857-4685-be1f-d57550cc96cc" xsi:nil="true"/>
    <LocManualTestRequired xmlns="4873beb7-5857-4685-be1f-d57550cc96cc" xsi:nil="true"/>
    <LocProcessedForHandoffsLookup xmlns="4873beb7-5857-4685-be1f-d57550cc96cc" xsi:nil="true"/>
    <LocOverallHandbackStatusLookup xmlns="4873beb7-5857-4685-be1f-d57550cc96cc" xsi:nil="true"/>
    <LocalizationTagsTaxHTField0 xmlns="4873beb7-5857-4685-be1f-d57550cc96cc">
      <Terms xmlns="http://schemas.microsoft.com/office/infopath/2007/PartnerControls"/>
    </LocalizationTagsTaxHTField0>
    <FeatureTagsTaxHTField0 xmlns="4873beb7-5857-4685-be1f-d57550cc96cc">
      <Terms xmlns="http://schemas.microsoft.com/office/infopath/2007/PartnerControls"/>
    </FeatureTagsTaxHTField0>
    <LocOverallLocStatusLookup xmlns="4873beb7-5857-4685-be1f-d57550cc96cc" xsi:nil="true"/>
    <LocPublishedLinkedAssetsLookup xmlns="4873beb7-5857-4685-be1f-d57550cc96cc" xsi:nil="true"/>
    <InternalTagsTaxHTField0 xmlns="4873beb7-5857-4685-be1f-d57550cc96cc">
      <Terms xmlns="http://schemas.microsoft.com/office/infopath/2007/PartnerControls"/>
    </InternalTagsTaxHTField0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B05AF333-BE05-45FD-99C6-688EA66111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C2EF48-D4F8-40DD-9288-6322697AD1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4DC89D-3A79-431A-ADD0-B25D0F5BE17F}">
  <ds:schemaRefs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4873beb7-5857-4685-be1f-d57550cc96cc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Transition_effect_for_timeline</Template>
  <TotalTime>0</TotalTime>
  <Words>86</Words>
  <Application>Microsoft Office PowerPoint</Application>
  <PresentationFormat>On-screen Show (4:3)</PresentationFormat>
  <Paragraphs>56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Transition_effect_for_timeline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2010-12-16T05:15:47Z</dcterms:created>
  <dcterms:modified xsi:type="dcterms:W3CDTF">2017-11-10T18:11:20Z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</Properties>
</file>