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94" r:id="rId2"/>
    <p:sldId id="320" r:id="rId3"/>
    <p:sldId id="322" r:id="rId4"/>
    <p:sldId id="321" r:id="rId5"/>
    <p:sldId id="323" r:id="rId6"/>
    <p:sldId id="324" r:id="rId7"/>
    <p:sldId id="315" r:id="rId8"/>
    <p:sldId id="309" r:id="rId9"/>
    <p:sldId id="308" r:id="rId10"/>
    <p:sldId id="319" r:id="rId11"/>
    <p:sldId id="317" r:id="rId12"/>
    <p:sldId id="318" r:id="rId13"/>
    <p:sldId id="325" r:id="rId14"/>
  </p:sldIdLst>
  <p:sldSz cx="9144000" cy="5143500" type="screen16x9"/>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B41C"/>
    <a:srgbClr val="3AD7E8"/>
    <a:srgbClr val="E8C5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8536" autoAdjust="0"/>
  </p:normalViewPr>
  <p:slideViewPr>
    <p:cSldViewPr snapToGrid="0">
      <p:cViewPr varScale="1">
        <p:scale>
          <a:sx n="83" d="100"/>
          <a:sy n="83" d="100"/>
        </p:scale>
        <p:origin x="-684" y="-90"/>
      </p:cViewPr>
      <p:guideLst>
        <p:guide orient="horz" pos="1620"/>
        <p:guide pos="2880"/>
      </p:guideLst>
    </p:cSldViewPr>
  </p:slideViewPr>
  <p:notesTextViewPr>
    <p:cViewPr>
      <p:scale>
        <a:sx n="1" d="1"/>
        <a:sy n="1" d="1"/>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92" tIns="46246" rIns="92492" bIns="46246" rtlCol="0"/>
          <a:lstStyle>
            <a:lvl1pPr algn="l">
              <a:defRPr sz="1200"/>
            </a:lvl1pPr>
          </a:lstStyle>
          <a:p>
            <a:endParaRPr lang="en-US" dirty="0"/>
          </a:p>
        </p:txBody>
      </p:sp>
      <p:sp>
        <p:nvSpPr>
          <p:cNvPr id="3" name="Date Placeholder 2"/>
          <p:cNvSpPr>
            <a:spLocks noGrp="1"/>
          </p:cNvSpPr>
          <p:nvPr>
            <p:ph type="dt" sz="quarter" idx="1"/>
          </p:nvPr>
        </p:nvSpPr>
        <p:spPr>
          <a:xfrm>
            <a:off x="3936768" y="0"/>
            <a:ext cx="3011699" cy="461804"/>
          </a:xfrm>
          <a:prstGeom prst="rect">
            <a:avLst/>
          </a:prstGeom>
        </p:spPr>
        <p:txBody>
          <a:bodyPr vert="horz" lIns="92492" tIns="46246" rIns="92492" bIns="46246" rtlCol="0"/>
          <a:lstStyle>
            <a:lvl1pPr algn="r">
              <a:defRPr sz="1200"/>
            </a:lvl1pPr>
          </a:lstStyle>
          <a:p>
            <a:fld id="{99DCBE68-13BB-4C7E-872D-F79D82A05A3A}" type="datetimeFigureOut">
              <a:rPr lang="en-US" smtClean="0"/>
              <a:pPr/>
              <a:t>7/6/2016</a:t>
            </a:fld>
            <a:endParaRPr lang="en-US" dirty="0"/>
          </a:p>
        </p:txBody>
      </p:sp>
      <p:sp>
        <p:nvSpPr>
          <p:cNvPr id="4" name="Footer Placeholder 3"/>
          <p:cNvSpPr>
            <a:spLocks noGrp="1"/>
          </p:cNvSpPr>
          <p:nvPr>
            <p:ph type="ftr" sz="quarter" idx="2"/>
          </p:nvPr>
        </p:nvSpPr>
        <p:spPr>
          <a:xfrm>
            <a:off x="0" y="8772668"/>
            <a:ext cx="3011699" cy="461804"/>
          </a:xfrm>
          <a:prstGeom prst="rect">
            <a:avLst/>
          </a:prstGeom>
        </p:spPr>
        <p:txBody>
          <a:bodyPr vert="horz" lIns="92492" tIns="46246" rIns="92492" bIns="46246"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6768" y="8772668"/>
            <a:ext cx="3011699" cy="461804"/>
          </a:xfrm>
          <a:prstGeom prst="rect">
            <a:avLst/>
          </a:prstGeom>
        </p:spPr>
        <p:txBody>
          <a:bodyPr vert="horz" lIns="92492" tIns="46246" rIns="92492" bIns="46246" rtlCol="0" anchor="b"/>
          <a:lstStyle>
            <a:lvl1pPr algn="r">
              <a:defRPr sz="1200"/>
            </a:lvl1pPr>
          </a:lstStyle>
          <a:p>
            <a:fld id="{ACA62B86-66EB-428F-94A7-6E93B18BE3B9}" type="slidenum">
              <a:rPr lang="en-US" smtClean="0"/>
              <a:pPr/>
              <a:t>‹#›</a:t>
            </a:fld>
            <a:endParaRPr lang="en-US" dirty="0"/>
          </a:p>
        </p:txBody>
      </p:sp>
    </p:spTree>
    <p:extLst>
      <p:ext uri="{BB962C8B-B14F-4D97-AF65-F5344CB8AC3E}">
        <p14:creationId xmlns:p14="http://schemas.microsoft.com/office/powerpoint/2010/main" val="128637718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92" tIns="46246" rIns="92492" bIns="46246" rtlCol="0"/>
          <a:lstStyle>
            <a:lvl1pPr algn="l">
              <a:defRPr sz="1200"/>
            </a:lvl1pPr>
          </a:lstStyle>
          <a:p>
            <a:endParaRPr lang="en-US" dirty="0"/>
          </a:p>
        </p:txBody>
      </p:sp>
      <p:sp>
        <p:nvSpPr>
          <p:cNvPr id="3" name="Date Placeholder 2"/>
          <p:cNvSpPr>
            <a:spLocks noGrp="1"/>
          </p:cNvSpPr>
          <p:nvPr>
            <p:ph type="dt" idx="1"/>
          </p:nvPr>
        </p:nvSpPr>
        <p:spPr>
          <a:xfrm>
            <a:off x="3936768" y="0"/>
            <a:ext cx="3011699" cy="461804"/>
          </a:xfrm>
          <a:prstGeom prst="rect">
            <a:avLst/>
          </a:prstGeom>
        </p:spPr>
        <p:txBody>
          <a:bodyPr vert="horz" lIns="92492" tIns="46246" rIns="92492" bIns="46246" rtlCol="0"/>
          <a:lstStyle>
            <a:lvl1pPr algn="r">
              <a:defRPr sz="1200"/>
            </a:lvl1pPr>
          </a:lstStyle>
          <a:p>
            <a:fld id="{202C0AC7-B529-438B-A7BA-258E6D0B5B39}" type="datetimeFigureOut">
              <a:rPr lang="en-US" smtClean="0"/>
              <a:pPr/>
              <a:t>7/6/2016</a:t>
            </a:fld>
            <a:endParaRPr lang="en-US" dirty="0"/>
          </a:p>
        </p:txBody>
      </p:sp>
      <p:sp>
        <p:nvSpPr>
          <p:cNvPr id="4" name="Slide Image Placeholder 3"/>
          <p:cNvSpPr>
            <a:spLocks noGrp="1" noRot="1" noChangeAspect="1"/>
          </p:cNvSpPr>
          <p:nvPr>
            <p:ph type="sldImg" idx="2"/>
          </p:nvPr>
        </p:nvSpPr>
        <p:spPr>
          <a:xfrm>
            <a:off x="395288" y="692150"/>
            <a:ext cx="6159500" cy="3463925"/>
          </a:xfrm>
          <a:prstGeom prst="rect">
            <a:avLst/>
          </a:prstGeom>
          <a:noFill/>
          <a:ln w="12700">
            <a:solidFill>
              <a:prstClr val="black"/>
            </a:solidFill>
          </a:ln>
        </p:spPr>
        <p:txBody>
          <a:bodyPr vert="horz" lIns="92492" tIns="46246" rIns="92492" bIns="46246" rtlCol="0" anchor="ctr"/>
          <a:lstStyle/>
          <a:p>
            <a:endParaRPr lang="en-US" dirty="0"/>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492" tIns="46246" rIns="92492" bIns="46246"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68"/>
            <a:ext cx="3011699" cy="461804"/>
          </a:xfrm>
          <a:prstGeom prst="rect">
            <a:avLst/>
          </a:prstGeom>
        </p:spPr>
        <p:txBody>
          <a:bodyPr vert="horz" lIns="92492" tIns="46246" rIns="92492" bIns="46246"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6768" y="8772668"/>
            <a:ext cx="3011699" cy="461804"/>
          </a:xfrm>
          <a:prstGeom prst="rect">
            <a:avLst/>
          </a:prstGeom>
        </p:spPr>
        <p:txBody>
          <a:bodyPr vert="horz" lIns="92492" tIns="46246" rIns="92492" bIns="46246" rtlCol="0" anchor="b"/>
          <a:lstStyle>
            <a:lvl1pPr algn="r">
              <a:defRPr sz="1200"/>
            </a:lvl1pPr>
          </a:lstStyle>
          <a:p>
            <a:fld id="{74836E3B-1D06-468C-A9F5-5A358827F289}" type="slidenum">
              <a:rPr lang="en-US" smtClean="0"/>
              <a:pPr/>
              <a:t>‹#›</a:t>
            </a:fld>
            <a:endParaRPr lang="en-US" dirty="0"/>
          </a:p>
        </p:txBody>
      </p:sp>
    </p:spTree>
    <p:extLst>
      <p:ext uri="{BB962C8B-B14F-4D97-AF65-F5344CB8AC3E}">
        <p14:creationId xmlns:p14="http://schemas.microsoft.com/office/powerpoint/2010/main" val="73806433"/>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8" Type="http://schemas.openxmlformats.org/officeDocument/2006/relationships/hyperlink" Target="https://www.globalknowledge.com/us-en/training/certification-prep/topics/cybersecurity/section/isaca/certified-information-system-auditor/" TargetMode="External"/><Relationship Id="rId13" Type="http://schemas.openxmlformats.org/officeDocument/2006/relationships/hyperlink" Target="https://www.globalknowledge.com/us-en/training/certification-prep/topics/project-management/section/six-sigma/six-sigma/" TargetMode="External"/><Relationship Id="rId3" Type="http://schemas.openxmlformats.org/officeDocument/2006/relationships/hyperlink" Target="https://www.globalknowledge.com/us-en/training/certification-prep/brands/aws/section/solutions-architect/aws-certified-solutions-architect-associate/" TargetMode="External"/><Relationship Id="rId7" Type="http://schemas.openxmlformats.org/officeDocument/2006/relationships/hyperlink" Target="https://www.globalknowledge.com/us-en/training/certification-prep/topics/project-management/section/pmi-certifications/pmp/" TargetMode="External"/><Relationship Id="rId12" Type="http://schemas.openxmlformats.org/officeDocument/2006/relationships/hyperlink" Target="https://www.globalknowledge.com/us-en/training/certification-prep/topics/cybersecurity/section/ec-council/certified-ethical-hacker/" TargetMode="External"/><Relationship Id="rId17" Type="http://schemas.openxmlformats.org/officeDocument/2006/relationships/hyperlink" Target="https://www.globalknowledge.com/us-en/training/certification-prep/brands/vmware/section/data-center-virtualization/vmware-certified-professional-5-data-center-virtualization-vcp5-dcv/" TargetMode="External"/><Relationship Id="rId2" Type="http://schemas.openxmlformats.org/officeDocument/2006/relationships/slide" Target="../slides/slide7.xml"/><Relationship Id="rId16" Type="http://schemas.openxmlformats.org/officeDocument/2006/relationships/hyperlink" Target="https://www.globalknowledge.com/us-en/training/certification-prep/brands/itil/" TargetMode="External"/><Relationship Id="rId1" Type="http://schemas.openxmlformats.org/officeDocument/2006/relationships/notesMaster" Target="../notesMasters/notesMaster1.xml"/><Relationship Id="rId6" Type="http://schemas.openxmlformats.org/officeDocument/2006/relationships/hyperlink" Target="https://www.globalknowledge.com/us-en/training/certification-prep/topics/cybersecurity/section/isc-2/certified-information-systems-security-professional/" TargetMode="External"/><Relationship Id="rId11" Type="http://schemas.openxmlformats.org/officeDocument/2006/relationships/hyperlink" Target="https://www.globalknowledge.com/us-en/training/certification-prep/brands/cisco/section/network-design/ccdp-design/" TargetMode="External"/><Relationship Id="rId5" Type="http://schemas.openxmlformats.org/officeDocument/2006/relationships/hyperlink" Target="https://www.globalknowledge.com/us-en/training/certification-prep/topics/cybersecurity/section/isaca/certified-information-security-manager/" TargetMode="External"/><Relationship Id="rId15" Type="http://schemas.openxmlformats.org/officeDocument/2006/relationships/hyperlink" Target="https://www.globalknowledge.com/us-en/training/certification-prep/brands/cisco/section/security/ccnp-security/" TargetMode="External"/><Relationship Id="rId10" Type="http://schemas.openxmlformats.org/officeDocument/2006/relationships/hyperlink" Target="https://www.globalknowledge.com/us-en/training/certification-prep/brands/cisco/section/data-center/ccna-data-center/" TargetMode="External"/><Relationship Id="rId4" Type="http://schemas.openxmlformats.org/officeDocument/2006/relationships/hyperlink" Target="https://www.globalknowledge.com/us-en/training/certification-prep/topics/cybersecurity/section/isaca/certified-in-risk-and-information-systems-control/" TargetMode="External"/><Relationship Id="rId9" Type="http://schemas.openxmlformats.org/officeDocument/2006/relationships/hyperlink" Target="https://www.globalknowledge.com/us-en/training/certification-prep/brands/cisco/section/routing-and-switching/ccie-routing-and-switching/" TargetMode="External"/><Relationship Id="rId14" Type="http://schemas.openxmlformats.org/officeDocument/2006/relationships/hyperlink" Target="https://www.globalknowledge.com/us-en/training/certification-prep/brands/citrix/section/virtualization/citrix-certified-professional-virtualization-ccp-v/"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s-IS" baseline="0" dirty="0" smtClean="0"/>
          </a:p>
          <a:p>
            <a:endParaRPr lang="is-IS" baseline="0" dirty="0" smtClean="0"/>
          </a:p>
          <a:p>
            <a:endParaRPr lang="is-IS" baseline="0" dirty="0" smtClean="0"/>
          </a:p>
          <a:p>
            <a:endParaRPr lang="en-US" dirty="0"/>
          </a:p>
        </p:txBody>
      </p:sp>
    </p:spTree>
    <p:extLst>
      <p:ext uri="{BB962C8B-B14F-4D97-AF65-F5344CB8AC3E}">
        <p14:creationId xmlns:p14="http://schemas.microsoft.com/office/powerpoint/2010/main" val="9198422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464539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PMI-</a:t>
            </a:r>
            <a:r>
              <a:rPr lang="en-US" baseline="0" dirty="0" smtClean="0"/>
              <a:t>ACP  PMI Agile Certified Practitioner</a:t>
            </a:r>
          </a:p>
          <a:p>
            <a:r>
              <a:rPr lang="en-US" dirty="0" smtClean="0"/>
              <a:t>https://www.pmi.org/certification/agile-management-acp.aspx</a:t>
            </a:r>
          </a:p>
          <a:p>
            <a:endParaRPr lang="en-US" dirty="0" smtClean="0"/>
          </a:p>
          <a:p>
            <a:r>
              <a:rPr lang="en-US" dirty="0" smtClean="0"/>
              <a:t>Scrum.org</a:t>
            </a:r>
          </a:p>
          <a:p>
            <a:endParaRPr lang="en-US" dirty="0" smtClean="0"/>
          </a:p>
          <a:p>
            <a:endParaRPr lang="en-US" dirty="0" smtClean="0"/>
          </a:p>
          <a:p>
            <a:endParaRPr lang="en-US" dirty="0"/>
          </a:p>
        </p:txBody>
      </p:sp>
    </p:spTree>
    <p:extLst>
      <p:ext uri="{BB962C8B-B14F-4D97-AF65-F5344CB8AC3E}">
        <p14:creationId xmlns:p14="http://schemas.microsoft.com/office/powerpoint/2010/main" val="2711612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https://www.scrumalliance.org/certifications</a:t>
            </a:r>
          </a:p>
          <a:p>
            <a:endParaRPr lang="en-US" dirty="0"/>
          </a:p>
        </p:txBody>
      </p:sp>
    </p:spTree>
    <p:extLst>
      <p:ext uri="{BB962C8B-B14F-4D97-AF65-F5344CB8AC3E}">
        <p14:creationId xmlns:p14="http://schemas.microsoft.com/office/powerpoint/2010/main" val="11916573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Both created by </a:t>
            </a:r>
            <a:r>
              <a:rPr lang="en-US" dirty="0"/>
              <a:t>Ken </a:t>
            </a:r>
            <a:r>
              <a:rPr lang="en-US" dirty="0" err="1"/>
              <a:t>Schwaber</a:t>
            </a:r>
            <a:r>
              <a:rPr lang="en-US" dirty="0"/>
              <a:t>.  Ken was ‘displaced by Scrum Alliance in 2009, and created Scrum.org in 2010.</a:t>
            </a:r>
          </a:p>
          <a:p>
            <a:endParaRPr lang="en-US" dirty="0"/>
          </a:p>
          <a:p>
            <a:r>
              <a:rPr lang="en-US" dirty="0"/>
              <a:t>Blog from Lean agile Institute:</a:t>
            </a:r>
          </a:p>
          <a:p>
            <a:r>
              <a:rPr lang="en-US" dirty="0"/>
              <a:t>http://blog.leanagile.in/post/54764080535/certified-scrum-master-vs-professional-scrum</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4247978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7747705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93216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140784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http://www.solutionsiq.com/agile-glossary/</a:t>
            </a:r>
          </a:p>
          <a:p>
            <a:endParaRPr lang="en-US" dirty="0" smtClean="0"/>
          </a:p>
          <a:p>
            <a:r>
              <a:rPr lang="en-US" dirty="0" smtClean="0"/>
              <a:t>Pirate Metrics:  AARRR :</a:t>
            </a:r>
            <a:r>
              <a:rPr lang="en-US" baseline="0" dirty="0" smtClean="0"/>
              <a:t>  Acquisition, Activation, Retention, Referral, Revenue</a:t>
            </a:r>
            <a:endParaRPr lang="en-US" dirty="0" smtClean="0"/>
          </a:p>
          <a:p>
            <a:endParaRPr lang="en-US" dirty="0"/>
          </a:p>
        </p:txBody>
      </p:sp>
    </p:spTree>
    <p:extLst>
      <p:ext uri="{BB962C8B-B14F-4D97-AF65-F5344CB8AC3E}">
        <p14:creationId xmlns:p14="http://schemas.microsoft.com/office/powerpoint/2010/main" val="21123455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1329035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Six are in security (2, 3, 4, 6, 10 and 13).</a:t>
            </a:r>
            <a:br>
              <a:rPr lang="en-US" dirty="0"/>
            </a:br>
            <a:r>
              <a:rPr lang="en-US" dirty="0"/>
              <a:t>Three are in virtualization and cloud computing (1, 12 and 15).</a:t>
            </a:r>
            <a:br>
              <a:rPr lang="en-US" dirty="0"/>
            </a:br>
            <a:r>
              <a:rPr lang="en-US" dirty="0"/>
              <a:t>Three are in business (5, 11 and 14).</a:t>
            </a:r>
            <a:br>
              <a:rPr lang="en-US" dirty="0"/>
            </a:br>
            <a:r>
              <a:rPr lang="en-US" dirty="0"/>
              <a:t>Three are in networking (7, 8 and 9).</a:t>
            </a:r>
          </a:p>
          <a:p>
            <a:r>
              <a:rPr lang="en-US" dirty="0"/>
              <a:t>   </a:t>
            </a:r>
          </a:p>
          <a:p>
            <a:r>
              <a:rPr lang="en-US" b="1" u="sng" dirty="0"/>
              <a:t>Details</a:t>
            </a:r>
            <a:endParaRPr lang="en-US" dirty="0"/>
          </a:p>
          <a:p>
            <a:r>
              <a:rPr lang="en-US" dirty="0"/>
              <a:t>1. </a:t>
            </a:r>
            <a:r>
              <a:rPr lang="en-US" dirty="0">
                <a:hlinkClick r:id="rId3"/>
              </a:rPr>
              <a:t>Amazon Web Services Certified Solutions Architect - Associate</a:t>
            </a:r>
            <a:r>
              <a:rPr lang="en-US" dirty="0"/>
              <a:t>   </a:t>
            </a:r>
          </a:p>
          <a:p>
            <a:r>
              <a:rPr lang="en-US" dirty="0"/>
              <a:t>Introduced in 2013, so current numbers are low</a:t>
            </a:r>
          </a:p>
          <a:p>
            <a:r>
              <a:rPr lang="en-US" dirty="0">
                <a:hlinkClick r:id="rId4"/>
              </a:rPr>
              <a:t>Certified in Risk and Information Systems Control (CRISC)</a:t>
            </a:r>
            <a:endParaRPr lang="en-US" dirty="0"/>
          </a:p>
          <a:p>
            <a:r>
              <a:rPr lang="en-US" dirty="0"/>
              <a:t>More than 18,000 people worldwide have earned this credential. </a:t>
            </a:r>
          </a:p>
          <a:p>
            <a:r>
              <a:rPr lang="en-US" dirty="0"/>
              <a:t>3. </a:t>
            </a:r>
            <a:r>
              <a:rPr lang="en-US" dirty="0">
                <a:hlinkClick r:id="rId5"/>
              </a:rPr>
              <a:t>Certified Information Security Manager (CISM)</a:t>
            </a:r>
            <a:endParaRPr lang="en-US" dirty="0"/>
          </a:p>
          <a:p>
            <a:r>
              <a:rPr lang="en-US" dirty="0"/>
              <a:t>More than 27,000 people have been certified since its introduction in 2002, of which 23,220 are currently certified </a:t>
            </a:r>
          </a:p>
          <a:p>
            <a:r>
              <a:rPr lang="en-US" dirty="0"/>
              <a:t>4. </a:t>
            </a:r>
            <a:r>
              <a:rPr lang="en-US" dirty="0">
                <a:hlinkClick r:id="rId6"/>
              </a:rPr>
              <a:t>Certified Information Systems Security Professional (CISSP)</a:t>
            </a:r>
            <a:endParaRPr lang="en-US" dirty="0"/>
          </a:p>
          <a:p>
            <a:r>
              <a:rPr lang="en-US" dirty="0"/>
              <a:t>There are nearly 104,000 CISSPs worldwide, with approximately two-thirds of them in the United States. </a:t>
            </a:r>
          </a:p>
          <a:p>
            <a:r>
              <a:rPr lang="en-US" dirty="0"/>
              <a:t>5. </a:t>
            </a:r>
            <a:r>
              <a:rPr lang="en-US" dirty="0">
                <a:hlinkClick r:id="rId7"/>
              </a:rPr>
              <a:t>Project Management Professional (PMP®)</a:t>
            </a:r>
            <a:endParaRPr lang="en-US" dirty="0"/>
          </a:p>
          <a:p>
            <a:r>
              <a:rPr lang="en-US" dirty="0"/>
              <a:t>There are more than 658,000 PMPs worldwide.</a:t>
            </a:r>
          </a:p>
          <a:p>
            <a:r>
              <a:rPr lang="en-US" dirty="0"/>
              <a:t>6.</a:t>
            </a:r>
            <a:r>
              <a:rPr lang="en-US" dirty="0">
                <a:hlinkClick r:id="rId8"/>
              </a:rPr>
              <a:t> Certified Information Systems Auditor (CISA)</a:t>
            </a:r>
            <a:endParaRPr lang="en-US" dirty="0"/>
          </a:p>
          <a:p>
            <a:r>
              <a:rPr lang="en-US" dirty="0"/>
              <a:t>CISA certification is ISACA's oldest, dating back to 1978, with more than 115,000 people certified since its inception. Of those, 78,640 are still certified. </a:t>
            </a:r>
          </a:p>
          <a:p>
            <a:r>
              <a:rPr lang="en-US" dirty="0"/>
              <a:t>7. </a:t>
            </a:r>
            <a:r>
              <a:rPr lang="en-US" dirty="0">
                <a:hlinkClick r:id="rId9"/>
              </a:rPr>
              <a:t>Cisco Certified Internetwork Expert (CCIE) Routing and Switching</a:t>
            </a:r>
            <a:endParaRPr lang="en-US" dirty="0"/>
          </a:p>
          <a:p>
            <a:r>
              <a:rPr lang="en-US" dirty="0"/>
              <a:t>CCIE Routing and Switching is considered an industry-leading networking certification. There are only about 27,000 CCIEs in routing and switching in the world, and about a quarter of them have not met the recertification requirements.</a:t>
            </a:r>
          </a:p>
          <a:p>
            <a:r>
              <a:rPr lang="en-US" dirty="0"/>
              <a:t>8. </a:t>
            </a:r>
            <a:r>
              <a:rPr lang="en-US" dirty="0">
                <a:hlinkClick r:id="rId10"/>
              </a:rPr>
              <a:t>Cisco Certified Network Associate (CCNA) Data Center</a:t>
            </a:r>
            <a:endParaRPr lang="en-US" dirty="0"/>
          </a:p>
          <a:p>
            <a:r>
              <a:rPr lang="en-US" dirty="0"/>
              <a:t>Though associate-level Cisco certifications have been around a very long time, the data center certification track that includes CCNA, CCNP and CCIE levels were introduced in 2012. </a:t>
            </a:r>
          </a:p>
          <a:p>
            <a:r>
              <a:rPr lang="en-US" dirty="0"/>
              <a:t>9. </a:t>
            </a:r>
            <a:r>
              <a:rPr lang="en-US" dirty="0">
                <a:hlinkClick r:id="rId11"/>
              </a:rPr>
              <a:t>Cisco Certified Design Professional (CCDP)</a:t>
            </a:r>
            <a:endParaRPr lang="en-US" dirty="0"/>
          </a:p>
          <a:p>
            <a:r>
              <a:rPr lang="en-US" dirty="0"/>
              <a:t>This combination of design and implementation skills is what makes this certification more challenging to achieve.</a:t>
            </a:r>
          </a:p>
          <a:p>
            <a:r>
              <a:rPr lang="en-US" dirty="0"/>
              <a:t>10. </a:t>
            </a:r>
            <a:r>
              <a:rPr lang="en-US" dirty="0">
                <a:hlinkClick r:id="rId12"/>
              </a:rPr>
              <a:t>Certified Ethical Hacker (CEH)</a:t>
            </a:r>
            <a:endParaRPr lang="en-US" dirty="0"/>
          </a:p>
          <a:p>
            <a:r>
              <a:rPr lang="en-US" dirty="0"/>
              <a:t>The International Council of E-Commerce Consultants (EC-Council) created and manages CEH certification, which is aimed at security officers and auditors, site administrators, and others responsible for network and data security. </a:t>
            </a:r>
          </a:p>
          <a:p>
            <a:r>
              <a:rPr lang="en-US" dirty="0"/>
              <a:t>11. </a:t>
            </a:r>
            <a:r>
              <a:rPr lang="en-US" dirty="0">
                <a:hlinkClick r:id="rId13"/>
              </a:rPr>
              <a:t>Six Sigma Green Belt</a:t>
            </a:r>
            <a:endParaRPr lang="en-US" dirty="0"/>
          </a:p>
          <a:p>
            <a:r>
              <a:rPr lang="en-US" dirty="0"/>
              <a:t>Motorola pioneered the concept in the mid-1980s, and many other companies have since followed their examples to improve quality.</a:t>
            </a:r>
          </a:p>
          <a:p>
            <a:r>
              <a:rPr lang="en-US" dirty="0"/>
              <a:t>12. </a:t>
            </a:r>
            <a:r>
              <a:rPr lang="en-US" dirty="0">
                <a:hlinkClick r:id="rId14"/>
              </a:rPr>
              <a:t>Citrix Certified Professional - Virtualization (CCP-V)</a:t>
            </a:r>
            <a:endParaRPr lang="en-US" dirty="0"/>
          </a:p>
          <a:p>
            <a:r>
              <a:rPr lang="en-US" dirty="0"/>
              <a:t>13. </a:t>
            </a:r>
            <a:r>
              <a:rPr lang="en-US" dirty="0">
                <a:hlinkClick r:id="rId15"/>
              </a:rPr>
              <a:t>Cisco Certified Networking Professional (CCNP) Security</a:t>
            </a:r>
            <a:endParaRPr lang="en-US" dirty="0"/>
          </a:p>
          <a:p>
            <a:r>
              <a:rPr lang="en-US" dirty="0"/>
              <a:t>14. </a:t>
            </a:r>
            <a:r>
              <a:rPr lang="en-US" dirty="0">
                <a:hlinkClick r:id="rId16"/>
              </a:rPr>
              <a:t>ITIL® v3 Foundation</a:t>
            </a:r>
            <a:endParaRPr lang="en-US" dirty="0"/>
          </a:p>
          <a:p>
            <a:r>
              <a:rPr lang="en-US" dirty="0"/>
              <a:t>ITIL was created by England's government in the 1980s to standardize IT management. </a:t>
            </a:r>
          </a:p>
          <a:p>
            <a:r>
              <a:rPr lang="en-US" dirty="0"/>
              <a:t>15. </a:t>
            </a:r>
            <a:r>
              <a:rPr lang="en-US" dirty="0">
                <a:hlinkClick r:id="rId17"/>
              </a:rPr>
              <a:t>VMware Certified Professional 5 - Data Center Virtualization (VCP5-DCV)</a:t>
            </a:r>
            <a:r>
              <a:rPr lang="en-US" dirty="0"/>
              <a:t/>
            </a:r>
            <a:br>
              <a:rPr lang="en-US" dirty="0"/>
            </a:br>
            <a:endParaRPr lang="en-US" dirty="0"/>
          </a:p>
          <a:p>
            <a:r>
              <a:rPr lang="en-US" dirty="0"/>
              <a:t/>
            </a:r>
            <a:br>
              <a:rPr lang="en-US" dirty="0"/>
            </a:br>
            <a:r>
              <a:rPr lang="en-US" dirty="0"/>
              <a:t>Honorable Mentions Based on Popularity</a:t>
            </a:r>
          </a:p>
          <a:p>
            <a:r>
              <a:rPr lang="en-US" dirty="0"/>
              <a:t/>
            </a:r>
            <a:br>
              <a:rPr lang="en-US" dirty="0"/>
            </a:br>
            <a:r>
              <a:rPr lang="en-US" dirty="0"/>
              <a:t>A few certifications stand out in our survey results for their popularity. Though ITIL Foundation is by far the most popular of the highest-paying certifications, it is still not as popular as the first four in the list below. In fact, nearly three times as many certified professionals reported holding at least one of the first four certifications below. That makes these ideal jumping off points for higher certifications and indicates that specializing in an area can help you stand out and increase your pay. This list also shows that, based on our salary survey responses, even entry-level certifications pay pretty well.</a:t>
            </a:r>
          </a:p>
          <a:p>
            <a:r>
              <a:rPr lang="en-US" dirty="0"/>
              <a:t>Popularity Certification Salary</a:t>
            </a:r>
            <a:br>
              <a:rPr lang="en-US" dirty="0"/>
            </a:br>
            <a:r>
              <a:rPr lang="en-US" dirty="0"/>
              <a:t>1 A+ $72,546</a:t>
            </a:r>
            <a:br>
              <a:rPr lang="en-US" dirty="0"/>
            </a:br>
            <a:r>
              <a:rPr lang="en-US" dirty="0"/>
              <a:t>2 CCNA Routing and Switching $79,942</a:t>
            </a:r>
            <a:br>
              <a:rPr lang="en-US" dirty="0"/>
            </a:br>
            <a:r>
              <a:rPr lang="en-US" dirty="0"/>
              <a:t>3 Network+ $74,828</a:t>
            </a:r>
            <a:br>
              <a:rPr lang="en-US" dirty="0"/>
            </a:br>
            <a:r>
              <a:rPr lang="en-US" dirty="0"/>
              <a:t>4 Security+ $81,467</a:t>
            </a:r>
            <a:br>
              <a:rPr lang="en-US" dirty="0"/>
            </a:br>
            <a:r>
              <a:rPr lang="en-US" dirty="0"/>
              <a:t>5 CCNP Routing and Switching $95,881</a:t>
            </a:r>
          </a:p>
          <a:p>
            <a:endParaRPr lang="en-US" dirty="0"/>
          </a:p>
        </p:txBody>
      </p:sp>
    </p:spTree>
    <p:extLst>
      <p:ext uri="{BB962C8B-B14F-4D97-AF65-F5344CB8AC3E}">
        <p14:creationId xmlns:p14="http://schemas.microsoft.com/office/powerpoint/2010/main" val="23120802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Tree>
    <p:extLst>
      <p:ext uri="{BB962C8B-B14F-4D97-AF65-F5344CB8AC3E}">
        <p14:creationId xmlns:p14="http://schemas.microsoft.com/office/powerpoint/2010/main" val="34825569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source:</a:t>
            </a:r>
          </a:p>
          <a:p>
            <a:endParaRPr lang="en-US" dirty="0" smtClean="0"/>
          </a:p>
          <a:p>
            <a:pPr defTabSz="924916">
              <a:defRPr/>
            </a:pPr>
            <a:r>
              <a:rPr lang="en-US" dirty="0">
                <a:solidFill>
                  <a:srgbClr val="00B0F0"/>
                </a:solidFill>
              </a:rPr>
              <a:t>http://certification.comptia.org/ExploreCareers/careerpaths/career_roadmap.aspx</a:t>
            </a:r>
          </a:p>
          <a:p>
            <a:endParaRPr lang="en-US" dirty="0" smtClean="0"/>
          </a:p>
          <a:p>
            <a:endParaRPr lang="en-US" dirty="0"/>
          </a:p>
        </p:txBody>
      </p:sp>
    </p:spTree>
    <p:extLst>
      <p:ext uri="{BB962C8B-B14F-4D97-AF65-F5344CB8AC3E}">
        <p14:creationId xmlns:p14="http://schemas.microsoft.com/office/powerpoint/2010/main" val="4732430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bg1">
                    <a:lumMod val="8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C7532B4A-C7A8-4E76-8029-3B9D88E3C7BB}" type="datetimeFigureOut">
              <a:rPr lang="en-US" smtClean="0"/>
              <a:pPr/>
              <a:t>7/6/2016</a:t>
            </a:fld>
            <a:endParaRPr lang="en-US" dirty="0"/>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EFFBEC79-D824-42E2-9009-EF2E5C0369B6}" type="slidenum">
              <a:rPr lang="en-US" smtClean="0"/>
              <a:pPr/>
              <a:t>‹#›</a:t>
            </a:fld>
            <a:endParaRPr lang="en-US" dirty="0"/>
          </a:p>
        </p:txBody>
      </p:sp>
    </p:spTree>
    <p:extLst>
      <p:ext uri="{BB962C8B-B14F-4D97-AF65-F5344CB8AC3E}">
        <p14:creationId xmlns:p14="http://schemas.microsoft.com/office/powerpoint/2010/main" val="112473783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C7532B4A-C7A8-4E76-8029-3B9D88E3C7BB}" type="datetimeFigureOut">
              <a:rPr lang="en-US" smtClean="0"/>
              <a:pPr/>
              <a:t>7/6/2016</a:t>
            </a:fld>
            <a:endParaRPr lang="en-US" dirty="0"/>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EFFBEC79-D824-42E2-9009-EF2E5C0369B6}" type="slidenum">
              <a:rPr lang="en-US" smtClean="0"/>
              <a:pPr/>
              <a:t>‹#›</a:t>
            </a:fld>
            <a:endParaRPr lang="en-US" dirty="0"/>
          </a:p>
        </p:txBody>
      </p:sp>
    </p:spTree>
    <p:extLst>
      <p:ext uri="{BB962C8B-B14F-4D97-AF65-F5344CB8AC3E}">
        <p14:creationId xmlns:p14="http://schemas.microsoft.com/office/powerpoint/2010/main" val="363206669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C7532B4A-C7A8-4E76-8029-3B9D88E3C7BB}" type="datetimeFigureOut">
              <a:rPr lang="en-US" smtClean="0"/>
              <a:pPr/>
              <a:t>7/6/2016</a:t>
            </a:fld>
            <a:endParaRPr lang="en-US" dirty="0"/>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EFFBEC79-D824-42E2-9009-EF2E5C0369B6}" type="slidenum">
              <a:rPr lang="en-US" smtClean="0"/>
              <a:pPr/>
              <a:t>‹#›</a:t>
            </a:fld>
            <a:endParaRPr lang="en-US" dirty="0"/>
          </a:p>
        </p:txBody>
      </p:sp>
    </p:spTree>
    <p:extLst>
      <p:ext uri="{BB962C8B-B14F-4D97-AF65-F5344CB8AC3E}">
        <p14:creationId xmlns:p14="http://schemas.microsoft.com/office/powerpoint/2010/main" val="10134814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C7532B4A-C7A8-4E76-8029-3B9D88E3C7BB}" type="datetimeFigureOut">
              <a:rPr lang="en-US" smtClean="0"/>
              <a:pPr/>
              <a:t>7/6/2016</a:t>
            </a:fld>
            <a:endParaRPr lang="en-US" dirty="0"/>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EFFBEC79-D824-42E2-9009-EF2E5C0369B6}" type="slidenum">
              <a:rPr lang="en-US" smtClean="0"/>
              <a:pPr/>
              <a:t>‹#›</a:t>
            </a:fld>
            <a:endParaRPr lang="en-US" dirty="0"/>
          </a:p>
        </p:txBody>
      </p:sp>
    </p:spTree>
    <p:extLst>
      <p:ext uri="{BB962C8B-B14F-4D97-AF65-F5344CB8AC3E}">
        <p14:creationId xmlns:p14="http://schemas.microsoft.com/office/powerpoint/2010/main" val="232266686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bg1">
                    <a:lumMod val="8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C7532B4A-C7A8-4E76-8029-3B9D88E3C7BB}" type="datetimeFigureOut">
              <a:rPr lang="en-US" smtClean="0"/>
              <a:pPr/>
              <a:t>7/6/2016</a:t>
            </a:fld>
            <a:endParaRPr lang="en-US" dirty="0"/>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EFFBEC79-D824-42E2-9009-EF2E5C0369B6}" type="slidenum">
              <a:rPr lang="en-US" smtClean="0"/>
              <a:pPr/>
              <a:t>‹#›</a:t>
            </a:fld>
            <a:endParaRPr lang="en-US" dirty="0"/>
          </a:p>
        </p:txBody>
      </p:sp>
    </p:spTree>
    <p:extLst>
      <p:ext uri="{BB962C8B-B14F-4D97-AF65-F5344CB8AC3E}">
        <p14:creationId xmlns:p14="http://schemas.microsoft.com/office/powerpoint/2010/main" val="91752776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4767263"/>
            <a:ext cx="2133600" cy="273844"/>
          </a:xfrm>
          <a:prstGeom prst="rect">
            <a:avLst/>
          </a:prstGeom>
        </p:spPr>
        <p:txBody>
          <a:bodyPr/>
          <a:lstStyle/>
          <a:p>
            <a:fld id="{C7532B4A-C7A8-4E76-8029-3B9D88E3C7BB}" type="datetimeFigureOut">
              <a:rPr lang="en-US" smtClean="0"/>
              <a:pPr/>
              <a:t>7/6/2016</a:t>
            </a:fld>
            <a:endParaRPr lang="en-US" dirty="0"/>
          </a:p>
        </p:txBody>
      </p:sp>
      <p:sp>
        <p:nvSpPr>
          <p:cNvPr id="6" name="Footer Placeholder 5"/>
          <p:cNvSpPr>
            <a:spLocks noGrp="1"/>
          </p:cNvSpPr>
          <p:nvPr>
            <p:ph type="ftr" sz="quarter" idx="11"/>
          </p:nvPr>
        </p:nvSpPr>
        <p:spPr>
          <a:xfrm>
            <a:off x="3124200" y="4767263"/>
            <a:ext cx="2895600" cy="273844"/>
          </a:xfrm>
          <a:prstGeom prst="rect">
            <a:avLst/>
          </a:prstGeom>
        </p:spPr>
        <p:txBody>
          <a:bodyPr/>
          <a:lstStyle/>
          <a:p>
            <a:endParaRPr lang="en-US" dirty="0"/>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p>
            <a:fld id="{EFFBEC79-D824-42E2-9009-EF2E5C0369B6}" type="slidenum">
              <a:rPr lang="en-US" smtClean="0"/>
              <a:pPr/>
              <a:t>‹#›</a:t>
            </a:fld>
            <a:endParaRPr lang="en-US" dirty="0"/>
          </a:p>
        </p:txBody>
      </p:sp>
    </p:spTree>
    <p:extLst>
      <p:ext uri="{BB962C8B-B14F-4D97-AF65-F5344CB8AC3E}">
        <p14:creationId xmlns:p14="http://schemas.microsoft.com/office/powerpoint/2010/main" val="263247410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4767263"/>
            <a:ext cx="2133600" cy="273844"/>
          </a:xfrm>
          <a:prstGeom prst="rect">
            <a:avLst/>
          </a:prstGeom>
        </p:spPr>
        <p:txBody>
          <a:bodyPr/>
          <a:lstStyle/>
          <a:p>
            <a:fld id="{C7532B4A-C7A8-4E76-8029-3B9D88E3C7BB}" type="datetimeFigureOut">
              <a:rPr lang="en-US" smtClean="0"/>
              <a:pPr/>
              <a:t>7/6/2016</a:t>
            </a:fld>
            <a:endParaRPr lang="en-US" dirty="0"/>
          </a:p>
        </p:txBody>
      </p:sp>
      <p:sp>
        <p:nvSpPr>
          <p:cNvPr id="8" name="Footer Placeholder 7"/>
          <p:cNvSpPr>
            <a:spLocks noGrp="1"/>
          </p:cNvSpPr>
          <p:nvPr>
            <p:ph type="ftr" sz="quarter" idx="11"/>
          </p:nvPr>
        </p:nvSpPr>
        <p:spPr>
          <a:xfrm>
            <a:off x="3124200" y="4767263"/>
            <a:ext cx="2895600" cy="273844"/>
          </a:xfrm>
          <a:prstGeom prst="rect">
            <a:avLst/>
          </a:prstGeom>
        </p:spPr>
        <p:txBody>
          <a:bodyPr/>
          <a:lstStyle/>
          <a:p>
            <a:endParaRPr lang="en-US" dirty="0"/>
          </a:p>
        </p:txBody>
      </p:sp>
      <p:sp>
        <p:nvSpPr>
          <p:cNvPr id="9" name="Slide Number Placeholder 8"/>
          <p:cNvSpPr>
            <a:spLocks noGrp="1"/>
          </p:cNvSpPr>
          <p:nvPr>
            <p:ph type="sldNum" sz="quarter" idx="12"/>
          </p:nvPr>
        </p:nvSpPr>
        <p:spPr>
          <a:xfrm>
            <a:off x="6553200" y="4767263"/>
            <a:ext cx="2133600" cy="273844"/>
          </a:xfrm>
          <a:prstGeom prst="rect">
            <a:avLst/>
          </a:prstGeom>
        </p:spPr>
        <p:txBody>
          <a:bodyPr/>
          <a:lstStyle/>
          <a:p>
            <a:fld id="{EFFBEC79-D824-42E2-9009-EF2E5C0369B6}" type="slidenum">
              <a:rPr lang="en-US" smtClean="0"/>
              <a:pPr/>
              <a:t>‹#›</a:t>
            </a:fld>
            <a:endParaRPr lang="en-US" dirty="0"/>
          </a:p>
        </p:txBody>
      </p:sp>
    </p:spTree>
    <p:extLst>
      <p:ext uri="{BB962C8B-B14F-4D97-AF65-F5344CB8AC3E}">
        <p14:creationId xmlns:p14="http://schemas.microsoft.com/office/powerpoint/2010/main" val="341161907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4767263"/>
            <a:ext cx="2133600" cy="273844"/>
          </a:xfrm>
          <a:prstGeom prst="rect">
            <a:avLst/>
          </a:prstGeom>
        </p:spPr>
        <p:txBody>
          <a:bodyPr/>
          <a:lstStyle/>
          <a:p>
            <a:fld id="{C7532B4A-C7A8-4E76-8029-3B9D88E3C7BB}" type="datetimeFigureOut">
              <a:rPr lang="en-US" smtClean="0"/>
              <a:pPr/>
              <a:t>7/6/2016</a:t>
            </a:fld>
            <a:endParaRPr lang="en-US" dirty="0"/>
          </a:p>
        </p:txBody>
      </p:sp>
      <p:sp>
        <p:nvSpPr>
          <p:cNvPr id="4" name="Footer Placeholder 3"/>
          <p:cNvSpPr>
            <a:spLocks noGrp="1"/>
          </p:cNvSpPr>
          <p:nvPr>
            <p:ph type="ftr" sz="quarter" idx="11"/>
          </p:nvPr>
        </p:nvSpPr>
        <p:spPr>
          <a:xfrm>
            <a:off x="3124200" y="4767263"/>
            <a:ext cx="2895600" cy="273844"/>
          </a:xfrm>
          <a:prstGeom prst="rect">
            <a:avLst/>
          </a:prstGeom>
        </p:spPr>
        <p:txBody>
          <a:bodyPr/>
          <a:lstStyle/>
          <a:p>
            <a:endParaRPr lang="en-US" dirty="0"/>
          </a:p>
        </p:txBody>
      </p:sp>
      <p:sp>
        <p:nvSpPr>
          <p:cNvPr id="5" name="Slide Number Placeholder 4"/>
          <p:cNvSpPr>
            <a:spLocks noGrp="1"/>
          </p:cNvSpPr>
          <p:nvPr>
            <p:ph type="sldNum" sz="quarter" idx="12"/>
          </p:nvPr>
        </p:nvSpPr>
        <p:spPr>
          <a:xfrm>
            <a:off x="6553200" y="4767263"/>
            <a:ext cx="2133600" cy="273844"/>
          </a:xfrm>
          <a:prstGeom prst="rect">
            <a:avLst/>
          </a:prstGeom>
        </p:spPr>
        <p:txBody>
          <a:bodyPr/>
          <a:lstStyle/>
          <a:p>
            <a:fld id="{EFFBEC79-D824-42E2-9009-EF2E5C0369B6}" type="slidenum">
              <a:rPr lang="en-US" smtClean="0"/>
              <a:pPr/>
              <a:t>‹#›</a:t>
            </a:fld>
            <a:endParaRPr lang="en-US" dirty="0"/>
          </a:p>
        </p:txBody>
      </p:sp>
    </p:spTree>
    <p:extLst>
      <p:ext uri="{BB962C8B-B14F-4D97-AF65-F5344CB8AC3E}">
        <p14:creationId xmlns:p14="http://schemas.microsoft.com/office/powerpoint/2010/main" val="222243974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767263"/>
            <a:ext cx="2133600" cy="273844"/>
          </a:xfrm>
          <a:prstGeom prst="rect">
            <a:avLst/>
          </a:prstGeom>
        </p:spPr>
        <p:txBody>
          <a:bodyPr/>
          <a:lstStyle/>
          <a:p>
            <a:fld id="{C7532B4A-C7A8-4E76-8029-3B9D88E3C7BB}" type="datetimeFigureOut">
              <a:rPr lang="en-US" smtClean="0"/>
              <a:pPr/>
              <a:t>7/6/2016</a:t>
            </a:fld>
            <a:endParaRPr lang="en-US" dirty="0"/>
          </a:p>
        </p:txBody>
      </p:sp>
      <p:sp>
        <p:nvSpPr>
          <p:cNvPr id="3" name="Footer Placeholder 2"/>
          <p:cNvSpPr>
            <a:spLocks noGrp="1"/>
          </p:cNvSpPr>
          <p:nvPr>
            <p:ph type="ftr" sz="quarter" idx="11"/>
          </p:nvPr>
        </p:nvSpPr>
        <p:spPr>
          <a:xfrm>
            <a:off x="3124200" y="4767263"/>
            <a:ext cx="2895600" cy="273844"/>
          </a:xfrm>
          <a:prstGeom prst="rect">
            <a:avLst/>
          </a:prstGeom>
        </p:spPr>
        <p:txBody>
          <a:bodyPr/>
          <a:lstStyle/>
          <a:p>
            <a:endParaRPr lang="en-US" dirty="0"/>
          </a:p>
        </p:txBody>
      </p:sp>
      <p:sp>
        <p:nvSpPr>
          <p:cNvPr id="4" name="Slide Number Placeholder 3"/>
          <p:cNvSpPr>
            <a:spLocks noGrp="1"/>
          </p:cNvSpPr>
          <p:nvPr>
            <p:ph type="sldNum" sz="quarter" idx="12"/>
          </p:nvPr>
        </p:nvSpPr>
        <p:spPr>
          <a:xfrm>
            <a:off x="6553200" y="4767263"/>
            <a:ext cx="2133600" cy="273844"/>
          </a:xfrm>
          <a:prstGeom prst="rect">
            <a:avLst/>
          </a:prstGeom>
        </p:spPr>
        <p:txBody>
          <a:bodyPr/>
          <a:lstStyle/>
          <a:p>
            <a:fld id="{EFFBEC79-D824-42E2-9009-EF2E5C0369B6}" type="slidenum">
              <a:rPr lang="en-US" smtClean="0"/>
              <a:pPr/>
              <a:t>‹#›</a:t>
            </a:fld>
            <a:endParaRPr lang="en-US" dirty="0"/>
          </a:p>
        </p:txBody>
      </p:sp>
    </p:spTree>
    <p:extLst>
      <p:ext uri="{BB962C8B-B14F-4D97-AF65-F5344CB8AC3E}">
        <p14:creationId xmlns:p14="http://schemas.microsoft.com/office/powerpoint/2010/main" val="208355384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4767263"/>
            <a:ext cx="2133600" cy="273844"/>
          </a:xfrm>
          <a:prstGeom prst="rect">
            <a:avLst/>
          </a:prstGeom>
        </p:spPr>
        <p:txBody>
          <a:bodyPr/>
          <a:lstStyle/>
          <a:p>
            <a:fld id="{C7532B4A-C7A8-4E76-8029-3B9D88E3C7BB}" type="datetimeFigureOut">
              <a:rPr lang="en-US" smtClean="0"/>
              <a:pPr/>
              <a:t>7/6/2016</a:t>
            </a:fld>
            <a:endParaRPr lang="en-US" dirty="0"/>
          </a:p>
        </p:txBody>
      </p:sp>
      <p:sp>
        <p:nvSpPr>
          <p:cNvPr id="6" name="Footer Placeholder 5"/>
          <p:cNvSpPr>
            <a:spLocks noGrp="1"/>
          </p:cNvSpPr>
          <p:nvPr>
            <p:ph type="ftr" sz="quarter" idx="11"/>
          </p:nvPr>
        </p:nvSpPr>
        <p:spPr>
          <a:xfrm>
            <a:off x="3124200" y="4767263"/>
            <a:ext cx="2895600" cy="273844"/>
          </a:xfrm>
          <a:prstGeom prst="rect">
            <a:avLst/>
          </a:prstGeom>
        </p:spPr>
        <p:txBody>
          <a:bodyPr/>
          <a:lstStyle/>
          <a:p>
            <a:endParaRPr lang="en-US" dirty="0"/>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p>
            <a:fld id="{EFFBEC79-D824-42E2-9009-EF2E5C0369B6}" type="slidenum">
              <a:rPr lang="en-US" smtClean="0"/>
              <a:pPr/>
              <a:t>‹#›</a:t>
            </a:fld>
            <a:endParaRPr lang="en-US" dirty="0"/>
          </a:p>
        </p:txBody>
      </p:sp>
    </p:spTree>
    <p:extLst>
      <p:ext uri="{BB962C8B-B14F-4D97-AF65-F5344CB8AC3E}">
        <p14:creationId xmlns:p14="http://schemas.microsoft.com/office/powerpoint/2010/main" val="114697075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4767263"/>
            <a:ext cx="2133600" cy="273844"/>
          </a:xfrm>
          <a:prstGeom prst="rect">
            <a:avLst/>
          </a:prstGeom>
        </p:spPr>
        <p:txBody>
          <a:bodyPr/>
          <a:lstStyle/>
          <a:p>
            <a:fld id="{C7532B4A-C7A8-4E76-8029-3B9D88E3C7BB}" type="datetimeFigureOut">
              <a:rPr lang="en-US" smtClean="0"/>
              <a:pPr/>
              <a:t>7/6/2016</a:t>
            </a:fld>
            <a:endParaRPr lang="en-US" dirty="0"/>
          </a:p>
        </p:txBody>
      </p:sp>
      <p:sp>
        <p:nvSpPr>
          <p:cNvPr id="6" name="Footer Placeholder 5"/>
          <p:cNvSpPr>
            <a:spLocks noGrp="1"/>
          </p:cNvSpPr>
          <p:nvPr>
            <p:ph type="ftr" sz="quarter" idx="11"/>
          </p:nvPr>
        </p:nvSpPr>
        <p:spPr>
          <a:xfrm>
            <a:off x="3124200" y="4767263"/>
            <a:ext cx="2895600" cy="273844"/>
          </a:xfrm>
          <a:prstGeom prst="rect">
            <a:avLst/>
          </a:prstGeom>
        </p:spPr>
        <p:txBody>
          <a:bodyPr/>
          <a:lstStyle/>
          <a:p>
            <a:endParaRPr lang="en-US" dirty="0"/>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p>
            <a:fld id="{EFFBEC79-D824-42E2-9009-EF2E5C0369B6}" type="slidenum">
              <a:rPr lang="en-US" smtClean="0"/>
              <a:pPr/>
              <a:t>‹#›</a:t>
            </a:fld>
            <a:endParaRPr lang="en-US" dirty="0"/>
          </a:p>
        </p:txBody>
      </p:sp>
    </p:spTree>
    <p:extLst>
      <p:ext uri="{BB962C8B-B14F-4D97-AF65-F5344CB8AC3E}">
        <p14:creationId xmlns:p14="http://schemas.microsoft.com/office/powerpoint/2010/main" val="157068686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89" y="0"/>
            <a:ext cx="9158469" cy="5151639"/>
          </a:xfrm>
          <a:prstGeom prst="rect">
            <a:avLst/>
          </a:prstGeom>
        </p:spPr>
      </p:pic>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513555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b="1" i="0" kern="1200" baseline="0">
          <a:solidFill>
            <a:srgbClr val="E8C546"/>
          </a:solidFill>
          <a:latin typeface="Segoe"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bg1">
              <a:lumMod val="85000"/>
            </a:schemeClr>
          </a:solidFill>
          <a:latin typeface="Segoe"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bg1">
              <a:lumMod val="85000"/>
            </a:schemeClr>
          </a:solidFill>
          <a:latin typeface="Segoe"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bg1">
              <a:lumMod val="85000"/>
            </a:schemeClr>
          </a:solidFill>
          <a:latin typeface="Segoe"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lumMod val="85000"/>
            </a:schemeClr>
          </a:solidFill>
          <a:latin typeface="Segoe"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lumMod val="85000"/>
            </a:schemeClr>
          </a:solidFill>
          <a:latin typeface="Segoe"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t.umblr.com/redirect?z=http://www.leanagile.in/programs/show/professional-scrum-foundations&amp;t=N2I2NzVmZjY4NDgyOTVlYTkzZmZmNjM1ZGU3NzkzMTE5NzFmNzFiZixaV3l5Tm5pSg%3D%3D"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hyperlink" Target="http://t.umblr.com/redirect?z=https://www.scrum.org/Scrum-Guide&amp;t=OTgxNTEwZTU0MmVhMGM3NDM1YzVlOGRhYzYyYTI3YTNiODc1ZTBhMCxaV3l5Tm5pSg%3D%3D"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2.png"/><Relationship Id="rId5" Type="http://schemas.openxmlformats.org/officeDocument/2006/relationships/package" Target="../embeddings/Microsoft_Word_Document1.docx"/><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9095" y="588718"/>
            <a:ext cx="7264596" cy="3961113"/>
          </a:xfrm>
        </p:spPr>
        <p:txBody>
          <a:bodyPr>
            <a:normAutofit/>
          </a:bodyPr>
          <a:lstStyle/>
          <a:p>
            <a:pPr algn="ctr"/>
            <a:r>
              <a:rPr lang="en-US" dirty="0" smtClean="0"/>
              <a:t>Agile?</a:t>
            </a:r>
            <a:br>
              <a:rPr lang="en-US" dirty="0" smtClean="0"/>
            </a:br>
            <a:r>
              <a:rPr lang="en-US" dirty="0" smtClean="0"/>
              <a:t>Project management</a:t>
            </a:r>
            <a:br>
              <a:rPr lang="en-US" dirty="0" smtClean="0"/>
            </a:br>
            <a:r>
              <a:rPr lang="en-US" dirty="0" smtClean="0"/>
              <a:t/>
            </a:r>
            <a:br>
              <a:rPr lang="en-US" dirty="0" smtClean="0"/>
            </a:br>
            <a:r>
              <a:rPr lang="en-US" dirty="0"/>
              <a:t/>
            </a:r>
            <a:br>
              <a:rPr lang="en-US" dirty="0"/>
            </a:br>
            <a:r>
              <a:rPr lang="en-US" sz="2800" dirty="0" smtClean="0"/>
              <a:t>Steven M. Fullmer</a:t>
            </a:r>
            <a:br>
              <a:rPr lang="en-US" sz="2800" dirty="0" smtClean="0"/>
            </a:br>
            <a:r>
              <a:rPr lang="en-US" sz="2400" dirty="0" smtClean="0"/>
              <a:t>Staff Instructor, Interface Technical Training</a:t>
            </a:r>
            <a:r>
              <a:rPr lang="en-US" dirty="0" smtClean="0"/>
              <a:t/>
            </a:r>
            <a:br>
              <a:rPr lang="en-US" dirty="0" smtClean="0"/>
            </a:br>
            <a:r>
              <a:rPr lang="en-US" sz="1800" dirty="0" smtClean="0"/>
              <a:t>Sec+, A+, CTT+, PMP, MBA, MCT, MCP, etc.</a:t>
            </a:r>
            <a:endParaRPr lang="en-US" sz="1800" dirty="0"/>
          </a:p>
        </p:txBody>
      </p:sp>
    </p:spTree>
    <p:extLst>
      <p:ext uri="{BB962C8B-B14F-4D97-AF65-F5344CB8AC3E}">
        <p14:creationId xmlns:p14="http://schemas.microsoft.com/office/powerpoint/2010/main" val="38217669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705735442"/>
              </p:ext>
            </p:extLst>
          </p:nvPr>
        </p:nvGraphicFramePr>
        <p:xfrm>
          <a:off x="1089061" y="947689"/>
          <a:ext cx="6390526" cy="3394074"/>
        </p:xfrm>
        <a:graphic>
          <a:graphicData uri="http://schemas.openxmlformats.org/drawingml/2006/table">
            <a:tbl>
              <a:tblPr/>
              <a:tblGrid>
                <a:gridCol w="4017195"/>
                <a:gridCol w="2373331"/>
              </a:tblGrid>
              <a:tr h="585185">
                <a:tc>
                  <a:txBody>
                    <a:bodyPr/>
                    <a:lstStyle/>
                    <a:p>
                      <a:pPr algn="ctr"/>
                      <a:endParaRPr lang="en-US" sz="1200" dirty="0" smtClean="0">
                        <a:solidFill>
                          <a:srgbClr val="00B0F0"/>
                        </a:solidFill>
                      </a:endParaRPr>
                    </a:p>
                    <a:p>
                      <a:pPr algn="ctr"/>
                      <a:r>
                        <a:rPr lang="en-US" sz="1200" dirty="0" smtClean="0">
                          <a:solidFill>
                            <a:srgbClr val="00B0F0"/>
                          </a:solidFill>
                        </a:rPr>
                        <a:t>Job </a:t>
                      </a:r>
                      <a:r>
                        <a:rPr lang="en-US" sz="1200" dirty="0">
                          <a:solidFill>
                            <a:srgbClr val="00B0F0"/>
                          </a:solidFill>
                        </a:rPr>
                        <a:t>Title</a:t>
                      </a:r>
                    </a:p>
                  </a:txBody>
                  <a:tcPr marL="0" marR="0" marT="0" marB="0">
                    <a:lnL>
                      <a:noFill/>
                    </a:lnL>
                    <a:lnR>
                      <a:noFill/>
                    </a:lnR>
                    <a:lnT>
                      <a:noFill/>
                    </a:lnT>
                    <a:lnB>
                      <a:noFill/>
                    </a:lnB>
                  </a:tcPr>
                </a:tc>
                <a:tc>
                  <a:txBody>
                    <a:bodyPr/>
                    <a:lstStyle/>
                    <a:p>
                      <a:pPr algn="ctr"/>
                      <a:endParaRPr lang="en-US" sz="1200" dirty="0" smtClean="0">
                        <a:solidFill>
                          <a:srgbClr val="00B0F0"/>
                        </a:solidFill>
                      </a:endParaRPr>
                    </a:p>
                    <a:p>
                      <a:pPr algn="ctr"/>
                      <a:r>
                        <a:rPr lang="en-US" sz="1200" dirty="0" smtClean="0">
                          <a:solidFill>
                            <a:srgbClr val="00B0F0"/>
                          </a:solidFill>
                        </a:rPr>
                        <a:t>National </a:t>
                      </a:r>
                      <a:r>
                        <a:rPr lang="en-US" sz="1200" dirty="0">
                          <a:solidFill>
                            <a:srgbClr val="00B0F0"/>
                          </a:solidFill>
                        </a:rPr>
                        <a:t>Salary Data </a:t>
                      </a:r>
                    </a:p>
                  </a:txBody>
                  <a:tcPr marL="58519" marR="58519" marT="29259" marB="29259">
                    <a:lnL>
                      <a:noFill/>
                    </a:lnL>
                    <a:lnB w="12700" cmpd="sng">
                      <a:noFill/>
                      <a:prstDash val="solid"/>
                    </a:lnB>
                  </a:tcPr>
                </a:tc>
              </a:tr>
              <a:tr h="702222">
                <a:tc>
                  <a:txBody>
                    <a:bodyPr/>
                    <a:lstStyle/>
                    <a:p>
                      <a:r>
                        <a:rPr lang="en-US" sz="1600" dirty="0">
                          <a:solidFill>
                            <a:srgbClr val="00B0F0"/>
                          </a:solidFill>
                        </a:rPr>
                        <a:t>Project Manager, Information Technology </a:t>
                      </a:r>
                      <a:r>
                        <a:rPr lang="en-US" sz="1600" dirty="0" smtClean="0">
                          <a:solidFill>
                            <a:srgbClr val="00B0F0"/>
                          </a:solidFill>
                        </a:rPr>
                        <a:t>(IT)</a:t>
                      </a:r>
                      <a:endParaRPr lang="en-US" sz="1600" dirty="0">
                        <a:solidFill>
                          <a:srgbClr val="00B0F0"/>
                        </a:solidFill>
                      </a:endParaRPr>
                    </a:p>
                  </a:txBody>
                  <a:tcPr marL="0" marR="0" marT="0" marB="0" anchor="ctr">
                    <a:lnL>
                      <a:noFill/>
                    </a:lnL>
                    <a:lnR>
                      <a:noFill/>
                    </a:lnR>
                    <a:lnT>
                      <a:noFill/>
                    </a:lnT>
                    <a:lnB>
                      <a:noFill/>
                    </a:lnB>
                  </a:tcPr>
                </a:tc>
                <a:tc>
                  <a:txBody>
                    <a:bodyPr/>
                    <a:lstStyle/>
                    <a:p>
                      <a:pPr algn="ctr"/>
                      <a:r>
                        <a:rPr lang="en-US" sz="1600" dirty="0">
                          <a:solidFill>
                            <a:srgbClr val="00B0F0"/>
                          </a:solidFill>
                        </a:rPr>
                        <a:t>$70,636 - $138,252</a:t>
                      </a:r>
                    </a:p>
                  </a:txBody>
                  <a:tcPr marL="0" marR="0" marT="0" marB="0" anchor="ctr">
                    <a:lnL>
                      <a:noFill/>
                    </a:lnL>
                    <a:lnR>
                      <a:noFill/>
                    </a:lnR>
                    <a:lnT>
                      <a:noFill/>
                    </a:lnT>
                    <a:lnB>
                      <a:noFill/>
                    </a:lnB>
                  </a:tcPr>
                </a:tc>
              </a:tr>
              <a:tr h="526667">
                <a:tc>
                  <a:txBody>
                    <a:bodyPr/>
                    <a:lstStyle/>
                    <a:p>
                      <a:r>
                        <a:rPr lang="en-US" sz="1600" dirty="0">
                          <a:solidFill>
                            <a:srgbClr val="00B0F0"/>
                          </a:solidFill>
                        </a:rPr>
                        <a:t>Senior Project Manager, </a:t>
                      </a:r>
                      <a:r>
                        <a:rPr lang="en-US" sz="1600" dirty="0" smtClean="0">
                          <a:solidFill>
                            <a:srgbClr val="00B0F0"/>
                          </a:solidFill>
                        </a:rPr>
                        <a:t>IT</a:t>
                      </a:r>
                      <a:endParaRPr lang="en-US" sz="1600" dirty="0">
                        <a:solidFill>
                          <a:srgbClr val="00B0F0"/>
                        </a:solidFill>
                      </a:endParaRPr>
                    </a:p>
                  </a:txBody>
                  <a:tcPr marL="0" marR="0" marT="0" marB="0" anchor="ctr">
                    <a:lnL>
                      <a:noFill/>
                    </a:lnL>
                    <a:lnR>
                      <a:noFill/>
                    </a:lnR>
                    <a:lnT>
                      <a:noFill/>
                    </a:lnT>
                    <a:lnB>
                      <a:noFill/>
                    </a:lnB>
                  </a:tcPr>
                </a:tc>
                <a:tc>
                  <a:txBody>
                    <a:bodyPr/>
                    <a:lstStyle/>
                    <a:p>
                      <a:pPr algn="ctr"/>
                      <a:r>
                        <a:rPr lang="en-US" sz="1600" dirty="0">
                          <a:solidFill>
                            <a:srgbClr val="00B0F0"/>
                          </a:solidFill>
                        </a:rPr>
                        <a:t>$82,688 - $154,938</a:t>
                      </a:r>
                    </a:p>
                  </a:txBody>
                  <a:tcPr marL="0" marR="0" marT="0" marB="0" anchor="ctr">
                    <a:lnL>
                      <a:noFill/>
                    </a:lnL>
                    <a:lnR>
                      <a:noFill/>
                    </a:lnR>
                    <a:lnT>
                      <a:noFill/>
                    </a:lnT>
                    <a:lnB>
                      <a:noFill/>
                    </a:lnB>
                  </a:tcPr>
                </a:tc>
              </a:tr>
              <a:tr h="351111">
                <a:tc>
                  <a:txBody>
                    <a:bodyPr/>
                    <a:lstStyle/>
                    <a:p>
                      <a:r>
                        <a:rPr lang="en-US" sz="1600" dirty="0">
                          <a:solidFill>
                            <a:srgbClr val="00B0F0"/>
                          </a:solidFill>
                        </a:rPr>
                        <a:t>Agile </a:t>
                      </a:r>
                      <a:r>
                        <a:rPr lang="en-US" sz="1600" dirty="0" smtClean="0">
                          <a:solidFill>
                            <a:srgbClr val="00B0F0"/>
                          </a:solidFill>
                        </a:rPr>
                        <a:t>Coach</a:t>
                      </a:r>
                      <a:endParaRPr lang="en-US" sz="1600" dirty="0">
                        <a:solidFill>
                          <a:srgbClr val="00B0F0"/>
                        </a:solidFill>
                      </a:endParaRPr>
                    </a:p>
                  </a:txBody>
                  <a:tcPr marL="0" marR="0" marT="0" marB="0" anchor="ctr">
                    <a:lnL>
                      <a:noFill/>
                    </a:lnL>
                    <a:lnR>
                      <a:noFill/>
                    </a:lnR>
                    <a:lnT>
                      <a:noFill/>
                    </a:lnT>
                    <a:lnB>
                      <a:noFill/>
                    </a:lnB>
                  </a:tcPr>
                </a:tc>
                <a:tc>
                  <a:txBody>
                    <a:bodyPr/>
                    <a:lstStyle/>
                    <a:p>
                      <a:pPr algn="ctr"/>
                      <a:r>
                        <a:rPr lang="en-US" sz="1600" dirty="0">
                          <a:solidFill>
                            <a:srgbClr val="00B0F0"/>
                          </a:solidFill>
                        </a:rPr>
                        <a:t>$91,916 - $157,311</a:t>
                      </a:r>
                    </a:p>
                  </a:txBody>
                  <a:tcPr marL="0" marR="0" marT="0" marB="0" anchor="ctr">
                    <a:lnL>
                      <a:noFill/>
                    </a:lnL>
                    <a:lnR>
                      <a:noFill/>
                    </a:lnR>
                    <a:lnT>
                      <a:noFill/>
                    </a:lnT>
                    <a:lnB>
                      <a:noFill/>
                    </a:lnB>
                  </a:tcPr>
                </a:tc>
              </a:tr>
              <a:tr h="702222">
                <a:tc>
                  <a:txBody>
                    <a:bodyPr/>
                    <a:lstStyle/>
                    <a:p>
                      <a:r>
                        <a:rPr lang="en-US" sz="1600" dirty="0">
                          <a:solidFill>
                            <a:srgbClr val="00B0F0"/>
                          </a:solidFill>
                        </a:rPr>
                        <a:t>Project Manager, Software </a:t>
                      </a:r>
                      <a:r>
                        <a:rPr lang="en-US" sz="1600" dirty="0" smtClean="0">
                          <a:solidFill>
                            <a:srgbClr val="00B0F0"/>
                          </a:solidFill>
                        </a:rPr>
                        <a:t>Development</a:t>
                      </a:r>
                      <a:endParaRPr lang="en-US" sz="1600" dirty="0">
                        <a:solidFill>
                          <a:srgbClr val="00B0F0"/>
                        </a:solidFill>
                      </a:endParaRPr>
                    </a:p>
                  </a:txBody>
                  <a:tcPr marL="0" marR="0" marT="0" marB="0" anchor="ctr">
                    <a:lnL>
                      <a:noFill/>
                    </a:lnL>
                    <a:lnR>
                      <a:noFill/>
                    </a:lnR>
                    <a:lnT>
                      <a:noFill/>
                    </a:lnT>
                    <a:lnB>
                      <a:noFill/>
                    </a:lnB>
                  </a:tcPr>
                </a:tc>
                <a:tc>
                  <a:txBody>
                    <a:bodyPr/>
                    <a:lstStyle/>
                    <a:p>
                      <a:pPr algn="ctr"/>
                      <a:r>
                        <a:rPr lang="en-US" sz="1600" dirty="0">
                          <a:solidFill>
                            <a:srgbClr val="00B0F0"/>
                          </a:solidFill>
                        </a:rPr>
                        <a:t>$66,000 - $138,700</a:t>
                      </a:r>
                    </a:p>
                  </a:txBody>
                  <a:tcPr marL="0" marR="0" marT="0" marB="0" anchor="ctr">
                    <a:lnL>
                      <a:noFill/>
                    </a:lnL>
                    <a:lnR>
                      <a:noFill/>
                    </a:lnR>
                    <a:lnT>
                      <a:noFill/>
                    </a:lnT>
                    <a:lnB>
                      <a:noFill/>
                    </a:lnB>
                  </a:tcPr>
                </a:tc>
              </a:tr>
              <a:tr h="526667">
                <a:tc>
                  <a:txBody>
                    <a:bodyPr/>
                    <a:lstStyle/>
                    <a:p>
                      <a:r>
                        <a:rPr lang="en-US" sz="1600" dirty="0">
                          <a:solidFill>
                            <a:srgbClr val="00B0F0"/>
                          </a:solidFill>
                        </a:rPr>
                        <a:t>Certified </a:t>
                      </a:r>
                      <a:r>
                        <a:rPr lang="en-US" sz="1600" dirty="0" err="1">
                          <a:solidFill>
                            <a:srgbClr val="00B0F0"/>
                          </a:solidFill>
                        </a:rPr>
                        <a:t>Scrummaster</a:t>
                      </a:r>
                      <a:r>
                        <a:rPr lang="en-US" sz="1600" dirty="0">
                          <a:solidFill>
                            <a:srgbClr val="00B0F0"/>
                          </a:solidFill>
                        </a:rPr>
                        <a:t> (</a:t>
                      </a:r>
                      <a:r>
                        <a:rPr lang="en-US" sz="1600" dirty="0" smtClean="0">
                          <a:solidFill>
                            <a:srgbClr val="00B0F0"/>
                          </a:solidFill>
                        </a:rPr>
                        <a:t>CSM)</a:t>
                      </a:r>
                      <a:endParaRPr lang="en-US" sz="1600" dirty="0">
                        <a:solidFill>
                          <a:srgbClr val="00B0F0"/>
                        </a:solidFill>
                      </a:endParaRPr>
                    </a:p>
                  </a:txBody>
                  <a:tcPr marL="0" marR="0" marT="0" marB="0" anchor="ctr">
                    <a:lnL>
                      <a:noFill/>
                    </a:lnL>
                    <a:lnR>
                      <a:noFill/>
                    </a:lnR>
                    <a:lnT>
                      <a:noFill/>
                    </a:lnT>
                    <a:lnB>
                      <a:noFill/>
                    </a:lnB>
                  </a:tcPr>
                </a:tc>
                <a:tc>
                  <a:txBody>
                    <a:bodyPr/>
                    <a:lstStyle/>
                    <a:p>
                      <a:pPr algn="ctr"/>
                      <a:r>
                        <a:rPr lang="en-US" sz="1600" dirty="0">
                          <a:solidFill>
                            <a:srgbClr val="00B0F0"/>
                          </a:solidFill>
                        </a:rPr>
                        <a:t>$56,577 - $122,554</a:t>
                      </a:r>
                    </a:p>
                  </a:txBody>
                  <a:tcPr marL="0" marR="0" marT="0" marB="0" anchor="ctr">
                    <a:lnL>
                      <a:noFill/>
                    </a:lnL>
                    <a:lnR>
                      <a:noFill/>
                    </a:lnR>
                    <a:lnT>
                      <a:noFill/>
                    </a:lnT>
                    <a:lnB>
                      <a:noFill/>
                    </a:lnB>
                  </a:tcPr>
                </a:tc>
              </a:tr>
            </a:tbl>
          </a:graphicData>
        </a:graphic>
      </p:graphicFrame>
      <p:sp>
        <p:nvSpPr>
          <p:cNvPr id="5" name="Rectangle 1"/>
          <p:cNvSpPr>
            <a:spLocks noChangeArrowheads="1"/>
          </p:cNvSpPr>
          <p:nvPr/>
        </p:nvSpPr>
        <p:spPr bwMode="auto">
          <a:xfrm>
            <a:off x="664342" y="413750"/>
            <a:ext cx="432682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rgbClr val="00B0F0"/>
                </a:solidFill>
                <a:effectLst/>
                <a:latin typeface="Arial" panose="020B0604020202020204" pitchFamily="34" charset="0"/>
              </a:rPr>
              <a:t>Employees with (PMI-ACP) Certification</a:t>
            </a:r>
            <a:r>
              <a:rPr kumimoji="0" lang="en-US" altLang="en-US" sz="1800" b="0" i="0" u="none" strike="noStrike" cap="none" normalizeH="0" baseline="0" dirty="0" smtClean="0">
                <a:ln>
                  <a:noFill/>
                </a:ln>
                <a:solidFill>
                  <a:schemeClr val="tx1"/>
                </a:solidFill>
                <a:effectLst/>
                <a:latin typeface="Arial" panose="020B0604020202020204" pitchFamily="34" charset="0"/>
              </a:rPr>
              <a:t> </a:t>
            </a:r>
          </a:p>
        </p:txBody>
      </p:sp>
      <p:cxnSp>
        <p:nvCxnSpPr>
          <p:cNvPr id="6" name="Straight Arrow Connector 5"/>
          <p:cNvCxnSpPr/>
          <p:nvPr/>
        </p:nvCxnSpPr>
        <p:spPr>
          <a:xfrm flipH="1">
            <a:off x="7178640" y="2921000"/>
            <a:ext cx="974760" cy="17395"/>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36691571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62808" y="852875"/>
            <a:ext cx="8042779" cy="3323987"/>
          </a:xfrm>
          <a:prstGeom prst="rect">
            <a:avLst/>
          </a:prstGeom>
          <a:noFill/>
        </p:spPr>
        <p:txBody>
          <a:bodyPr wrap="none" rtlCol="0">
            <a:spAutoFit/>
          </a:bodyPr>
          <a:lstStyle/>
          <a:p>
            <a:pPr marL="285750" indent="-285750">
              <a:buFont typeface="Arial" panose="020B0604020202020204" pitchFamily="34" charset="0"/>
              <a:buChar char="•"/>
            </a:pPr>
            <a:r>
              <a:rPr lang="en-US" sz="2400" dirty="0">
                <a:solidFill>
                  <a:srgbClr val="00B0F0"/>
                </a:solidFill>
              </a:rPr>
              <a:t>PMI-ACP</a:t>
            </a:r>
          </a:p>
          <a:p>
            <a:pPr marL="285750" indent="-285750">
              <a:buFont typeface="Arial" panose="020B0604020202020204" pitchFamily="34" charset="0"/>
              <a:buChar char="•"/>
            </a:pPr>
            <a:r>
              <a:rPr lang="en-US" sz="2400" dirty="0">
                <a:solidFill>
                  <a:srgbClr val="00B0F0"/>
                </a:solidFill>
              </a:rPr>
              <a:t>APMG International</a:t>
            </a:r>
          </a:p>
          <a:p>
            <a:pPr marL="285750" indent="-285750">
              <a:buFont typeface="Arial" panose="020B0604020202020204" pitchFamily="34" charset="0"/>
              <a:buChar char="•"/>
            </a:pPr>
            <a:r>
              <a:rPr lang="en-US" sz="2400" dirty="0" err="1">
                <a:solidFill>
                  <a:srgbClr val="00B0F0"/>
                </a:solidFill>
              </a:rPr>
              <a:t>Strategyex</a:t>
            </a:r>
            <a:r>
              <a:rPr lang="en-US" sz="2400" dirty="0">
                <a:solidFill>
                  <a:srgbClr val="00B0F0"/>
                </a:solidFill>
              </a:rPr>
              <a:t> Certificate in Agile </a:t>
            </a:r>
            <a:endParaRPr lang="en-US" sz="2400" dirty="0" smtClean="0">
              <a:solidFill>
                <a:srgbClr val="00B0F0"/>
              </a:solidFill>
            </a:endParaRPr>
          </a:p>
          <a:p>
            <a:pPr lvl="1"/>
            <a:r>
              <a:rPr lang="en-US" sz="2400" dirty="0" smtClean="0">
                <a:solidFill>
                  <a:srgbClr val="00B0F0"/>
                </a:solidFill>
              </a:rPr>
              <a:t> </a:t>
            </a:r>
            <a:r>
              <a:rPr lang="en-US" sz="2400" dirty="0">
                <a:solidFill>
                  <a:srgbClr val="00B0F0"/>
                </a:solidFill>
              </a:rPr>
              <a:t>George Washington University </a:t>
            </a:r>
            <a:r>
              <a:rPr lang="en-US" sz="2400" dirty="0" err="1">
                <a:solidFill>
                  <a:srgbClr val="00B0F0"/>
                </a:solidFill>
              </a:rPr>
              <a:t>Assoc</a:t>
            </a:r>
            <a:r>
              <a:rPr lang="en-US" sz="2400" dirty="0">
                <a:solidFill>
                  <a:srgbClr val="00B0F0"/>
                </a:solidFill>
              </a:rPr>
              <a:t> or Masters degrees</a:t>
            </a:r>
          </a:p>
          <a:p>
            <a:pPr marL="285750" indent="-285750">
              <a:buFont typeface="Arial" panose="020B0604020202020204" pitchFamily="34" charset="0"/>
              <a:buChar char="•"/>
            </a:pPr>
            <a:r>
              <a:rPr lang="en-US" sz="2400" dirty="0">
                <a:solidFill>
                  <a:srgbClr val="00B0F0"/>
                </a:solidFill>
              </a:rPr>
              <a:t>International Consortium for Agile (</a:t>
            </a:r>
            <a:r>
              <a:rPr lang="en-US" sz="2400" dirty="0" err="1">
                <a:solidFill>
                  <a:srgbClr val="00B0F0"/>
                </a:solidFill>
              </a:rPr>
              <a:t>ICAgile</a:t>
            </a:r>
            <a:r>
              <a:rPr lang="en-US" sz="2400" dirty="0">
                <a:solidFill>
                  <a:srgbClr val="00B0F0"/>
                </a:solidFill>
              </a:rPr>
              <a:t>)</a:t>
            </a:r>
          </a:p>
          <a:p>
            <a:pPr marL="285750" indent="-285750">
              <a:buFont typeface="Arial" panose="020B0604020202020204" pitchFamily="34" charset="0"/>
              <a:buChar char="•"/>
            </a:pPr>
            <a:r>
              <a:rPr lang="en-US" sz="2400" dirty="0">
                <a:solidFill>
                  <a:srgbClr val="00B0F0"/>
                </a:solidFill>
              </a:rPr>
              <a:t>Agile Certification Institute</a:t>
            </a:r>
          </a:p>
          <a:p>
            <a:pPr marL="285750" indent="-285750">
              <a:buFont typeface="Arial" panose="020B0604020202020204" pitchFamily="34" charset="0"/>
              <a:buChar char="•"/>
            </a:pPr>
            <a:r>
              <a:rPr lang="en-US" sz="2400" dirty="0">
                <a:solidFill>
                  <a:srgbClr val="00B0F0"/>
                </a:solidFill>
              </a:rPr>
              <a:t>Scaled Agile Academy   (</a:t>
            </a:r>
            <a:r>
              <a:rPr lang="en-US" sz="2400" dirty="0" err="1">
                <a:solidFill>
                  <a:srgbClr val="00B0F0"/>
                </a:solidFill>
              </a:rPr>
              <a:t>SAFe</a:t>
            </a:r>
            <a:r>
              <a:rPr lang="en-US" sz="2400" dirty="0">
                <a:solidFill>
                  <a:srgbClr val="00B0F0"/>
                </a:solidFill>
              </a:rPr>
              <a:t>)</a:t>
            </a:r>
          </a:p>
          <a:p>
            <a:pPr marL="285750" indent="-285750">
              <a:buFont typeface="Arial" panose="020B0604020202020204" pitchFamily="34" charset="0"/>
              <a:buChar char="•"/>
            </a:pPr>
            <a:r>
              <a:rPr lang="en-US" sz="2400" dirty="0">
                <a:solidFill>
                  <a:srgbClr val="00B0F0"/>
                </a:solidFill>
              </a:rPr>
              <a:t>Scrum Alliance</a:t>
            </a:r>
          </a:p>
          <a:p>
            <a:pPr marL="285750" indent="-285750">
              <a:buFont typeface="Arial" panose="020B0604020202020204" pitchFamily="34" charset="0"/>
              <a:buChar char="•"/>
            </a:pPr>
            <a:endParaRPr lang="en-US" dirty="0">
              <a:solidFill>
                <a:srgbClr val="00B0F0"/>
              </a:solidFill>
            </a:endParaRPr>
          </a:p>
        </p:txBody>
      </p:sp>
      <p:sp>
        <p:nvSpPr>
          <p:cNvPr id="5" name="TextBox 4"/>
          <p:cNvSpPr txBox="1"/>
          <p:nvPr/>
        </p:nvSpPr>
        <p:spPr>
          <a:xfrm>
            <a:off x="5182855" y="246937"/>
            <a:ext cx="3422732" cy="523220"/>
          </a:xfrm>
          <a:prstGeom prst="rect">
            <a:avLst/>
          </a:prstGeom>
          <a:noFill/>
        </p:spPr>
        <p:txBody>
          <a:bodyPr wrap="none" rtlCol="0">
            <a:spAutoFit/>
          </a:bodyPr>
          <a:lstStyle/>
          <a:p>
            <a:r>
              <a:rPr lang="en-US" sz="2800" dirty="0" smtClean="0">
                <a:solidFill>
                  <a:srgbClr val="DEB41C"/>
                </a:solidFill>
                <a:latin typeface="Segoe"/>
              </a:rPr>
              <a:t>Agile Cert Programs</a:t>
            </a:r>
            <a:endParaRPr lang="en-US" sz="2800" dirty="0">
              <a:solidFill>
                <a:srgbClr val="DEB41C"/>
              </a:solidFill>
              <a:latin typeface="Segoe"/>
            </a:endParaRPr>
          </a:p>
        </p:txBody>
      </p:sp>
      <p:sp>
        <p:nvSpPr>
          <p:cNvPr id="6" name="TextBox 5"/>
          <p:cNvSpPr txBox="1"/>
          <p:nvPr/>
        </p:nvSpPr>
        <p:spPr>
          <a:xfrm>
            <a:off x="400692" y="4259580"/>
            <a:ext cx="8204895" cy="369332"/>
          </a:xfrm>
          <a:prstGeom prst="rect">
            <a:avLst/>
          </a:prstGeom>
          <a:noFill/>
        </p:spPr>
        <p:txBody>
          <a:bodyPr wrap="square" rtlCol="0">
            <a:spAutoFit/>
          </a:bodyPr>
          <a:lstStyle/>
          <a:p>
            <a:r>
              <a:rPr lang="en-US" dirty="0" smtClean="0">
                <a:solidFill>
                  <a:srgbClr val="00B0F0"/>
                </a:solidFill>
              </a:rPr>
              <a:t>Agile.com – Oracle’s latest acquisition in Product Lifecycle management</a:t>
            </a:r>
            <a:endParaRPr lang="en-US" dirty="0">
              <a:solidFill>
                <a:srgbClr val="00B0F0"/>
              </a:solidFill>
            </a:endParaRPr>
          </a:p>
        </p:txBody>
      </p:sp>
    </p:spTree>
    <p:extLst>
      <p:ext uri="{BB962C8B-B14F-4D97-AF65-F5344CB8AC3E}">
        <p14:creationId xmlns:p14="http://schemas.microsoft.com/office/powerpoint/2010/main" val="21443391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SA_Cert_Website-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2991" y="1233595"/>
            <a:ext cx="7000875" cy="234315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712431" y="236305"/>
            <a:ext cx="2562946" cy="523220"/>
          </a:xfrm>
          <a:prstGeom prst="rect">
            <a:avLst/>
          </a:prstGeom>
          <a:noFill/>
        </p:spPr>
        <p:txBody>
          <a:bodyPr wrap="none" rtlCol="0">
            <a:spAutoFit/>
          </a:bodyPr>
          <a:lstStyle/>
          <a:p>
            <a:r>
              <a:rPr lang="en-US" sz="2800" dirty="0" smtClean="0">
                <a:solidFill>
                  <a:srgbClr val="DEB41C"/>
                </a:solidFill>
                <a:latin typeface="Segoe"/>
              </a:rPr>
              <a:t>Scrum Alliance</a:t>
            </a:r>
            <a:endParaRPr lang="en-US" sz="2800" dirty="0">
              <a:solidFill>
                <a:srgbClr val="DEB41C"/>
              </a:solidFill>
              <a:latin typeface="Segoe"/>
            </a:endParaRPr>
          </a:p>
        </p:txBody>
      </p:sp>
    </p:spTree>
    <p:extLst>
      <p:ext uri="{BB962C8B-B14F-4D97-AF65-F5344CB8AC3E}">
        <p14:creationId xmlns:p14="http://schemas.microsoft.com/office/powerpoint/2010/main" val="13137902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459843097"/>
              </p:ext>
            </p:extLst>
          </p:nvPr>
        </p:nvGraphicFramePr>
        <p:xfrm>
          <a:off x="1027416" y="349322"/>
          <a:ext cx="7037797" cy="4407612"/>
        </p:xfrm>
        <a:graphic>
          <a:graphicData uri="http://schemas.openxmlformats.org/drawingml/2006/table">
            <a:tbl>
              <a:tblPr firstRow="1" firstCol="1" bandRow="1">
                <a:tableStyleId>{5C22544A-7EE6-4342-B048-85BDC9FD1C3A}</a:tableStyleId>
              </a:tblPr>
              <a:tblGrid>
                <a:gridCol w="1589025"/>
                <a:gridCol w="2659360"/>
                <a:gridCol w="2789412"/>
              </a:tblGrid>
              <a:tr h="178252">
                <a:tc>
                  <a:txBody>
                    <a:bodyPr/>
                    <a:lstStyle/>
                    <a:p>
                      <a:pPr>
                        <a:lnSpc>
                          <a:spcPct val="107000"/>
                        </a:lnSpc>
                      </a:pPr>
                      <a:endParaRPr lang="en-US" sz="700">
                        <a:effectLst/>
                        <a:latin typeface="Calibri" panose="020F0502020204030204" pitchFamily="34" charset="0"/>
                      </a:endParaRPr>
                    </a:p>
                  </a:txBody>
                  <a:tcPr marL="6211" marR="6211" marT="6211" marB="6211" anchor="ctr"/>
                </a:tc>
                <a:tc>
                  <a:txBody>
                    <a:bodyPr/>
                    <a:lstStyle/>
                    <a:p>
                      <a:pPr marL="0" marR="0" algn="ctr">
                        <a:lnSpc>
                          <a:spcPct val="107000"/>
                        </a:lnSpc>
                        <a:spcBef>
                          <a:spcPts val="0"/>
                        </a:spcBef>
                        <a:spcAft>
                          <a:spcPts val="0"/>
                        </a:spcAft>
                      </a:pPr>
                      <a:r>
                        <a:rPr lang="en-US" sz="800">
                          <a:effectLst/>
                        </a:rPr>
                        <a:t>Scrum Alliance</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c>
                  <a:txBody>
                    <a:bodyPr/>
                    <a:lstStyle/>
                    <a:p>
                      <a:pPr marL="0" marR="0" algn="ctr">
                        <a:lnSpc>
                          <a:spcPct val="107000"/>
                        </a:lnSpc>
                        <a:spcBef>
                          <a:spcPts val="0"/>
                        </a:spcBef>
                        <a:spcAft>
                          <a:spcPts val="0"/>
                        </a:spcAft>
                      </a:pPr>
                      <a:r>
                        <a:rPr lang="en-US" sz="800">
                          <a:effectLst/>
                        </a:rPr>
                        <a:t>Scrum.org</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r>
              <a:tr h="341005">
                <a:tc>
                  <a:txBody>
                    <a:bodyPr/>
                    <a:lstStyle/>
                    <a:p>
                      <a:pPr marL="0" marR="0">
                        <a:lnSpc>
                          <a:spcPct val="107000"/>
                        </a:lnSpc>
                        <a:spcBef>
                          <a:spcPts val="0"/>
                        </a:spcBef>
                        <a:spcAft>
                          <a:spcPts val="0"/>
                        </a:spcAft>
                      </a:pPr>
                      <a:r>
                        <a:rPr lang="en-US" sz="800">
                          <a:effectLst/>
                        </a:rPr>
                        <a:t>Organization Mission</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c>
                  <a:txBody>
                    <a:bodyPr/>
                    <a:lstStyle/>
                    <a:p>
                      <a:pPr marL="0" marR="0">
                        <a:lnSpc>
                          <a:spcPct val="107000"/>
                        </a:lnSpc>
                        <a:spcBef>
                          <a:spcPts val="0"/>
                        </a:spcBef>
                        <a:spcAft>
                          <a:spcPts val="0"/>
                        </a:spcAft>
                      </a:pPr>
                      <a:r>
                        <a:rPr lang="en-US" sz="800">
                          <a:effectLst/>
                        </a:rPr>
                        <a:t>Transforming the world of work. Scrum beyond software development. </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c>
                  <a:txBody>
                    <a:bodyPr/>
                    <a:lstStyle/>
                    <a:p>
                      <a:pPr marL="0" marR="0">
                        <a:lnSpc>
                          <a:spcPct val="107000"/>
                        </a:lnSpc>
                        <a:spcBef>
                          <a:spcPts val="0"/>
                        </a:spcBef>
                        <a:spcAft>
                          <a:spcPts val="0"/>
                        </a:spcAft>
                      </a:pPr>
                      <a:r>
                        <a:rPr lang="en-US" sz="800">
                          <a:effectLst/>
                        </a:rPr>
                        <a:t>Improving the profession of software development. </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r>
              <a:tr h="341005">
                <a:tc>
                  <a:txBody>
                    <a:bodyPr/>
                    <a:lstStyle/>
                    <a:p>
                      <a:pPr marL="0" marR="0">
                        <a:lnSpc>
                          <a:spcPct val="107000"/>
                        </a:lnSpc>
                        <a:spcBef>
                          <a:spcPts val="0"/>
                        </a:spcBef>
                        <a:spcAft>
                          <a:spcPts val="0"/>
                        </a:spcAft>
                      </a:pPr>
                      <a:r>
                        <a:rPr lang="en-US" sz="800">
                          <a:effectLst/>
                        </a:rPr>
                        <a:t>Trainers</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c>
                  <a:txBody>
                    <a:bodyPr/>
                    <a:lstStyle/>
                    <a:p>
                      <a:pPr marL="0" marR="0">
                        <a:lnSpc>
                          <a:spcPct val="107000"/>
                        </a:lnSpc>
                        <a:spcBef>
                          <a:spcPts val="0"/>
                        </a:spcBef>
                        <a:spcAft>
                          <a:spcPts val="0"/>
                        </a:spcAft>
                      </a:pPr>
                      <a:r>
                        <a:rPr lang="en-US" sz="800">
                          <a:effectLst/>
                        </a:rPr>
                        <a:t>Experience in software development not required.</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c>
                  <a:txBody>
                    <a:bodyPr/>
                    <a:lstStyle/>
                    <a:p>
                      <a:pPr marL="0" marR="0">
                        <a:lnSpc>
                          <a:spcPct val="107000"/>
                        </a:lnSpc>
                        <a:spcBef>
                          <a:spcPts val="0"/>
                        </a:spcBef>
                        <a:spcAft>
                          <a:spcPts val="0"/>
                        </a:spcAft>
                      </a:pPr>
                      <a:r>
                        <a:rPr lang="en-US" sz="800">
                          <a:effectLst/>
                        </a:rPr>
                        <a:t>Scrum.org trainers must have experience as software developer. </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r>
              <a:tr h="178252">
                <a:tc>
                  <a:txBody>
                    <a:bodyPr/>
                    <a:lstStyle/>
                    <a:p>
                      <a:pPr marL="0" marR="0">
                        <a:lnSpc>
                          <a:spcPct val="107000"/>
                        </a:lnSpc>
                        <a:spcBef>
                          <a:spcPts val="0"/>
                        </a:spcBef>
                        <a:spcAft>
                          <a:spcPts val="0"/>
                        </a:spcAft>
                      </a:pPr>
                      <a:r>
                        <a:rPr lang="en-US" sz="800">
                          <a:effectLst/>
                        </a:rPr>
                        <a:t>Cert</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c>
                  <a:txBody>
                    <a:bodyPr/>
                    <a:lstStyle/>
                    <a:p>
                      <a:pPr marL="0" marR="0">
                        <a:lnSpc>
                          <a:spcPct val="107000"/>
                        </a:lnSpc>
                        <a:spcBef>
                          <a:spcPts val="0"/>
                        </a:spcBef>
                        <a:spcAft>
                          <a:spcPts val="0"/>
                        </a:spcAft>
                      </a:pPr>
                      <a:r>
                        <a:rPr lang="en-US" sz="800">
                          <a:effectLst/>
                        </a:rPr>
                        <a:t>Certified ScrumMaster (CSM)</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c>
                  <a:txBody>
                    <a:bodyPr/>
                    <a:lstStyle/>
                    <a:p>
                      <a:pPr marL="0" marR="0">
                        <a:lnSpc>
                          <a:spcPct val="107000"/>
                        </a:lnSpc>
                        <a:spcBef>
                          <a:spcPts val="0"/>
                        </a:spcBef>
                        <a:spcAft>
                          <a:spcPts val="0"/>
                        </a:spcAft>
                      </a:pPr>
                      <a:r>
                        <a:rPr lang="en-US" sz="800">
                          <a:effectLst/>
                        </a:rPr>
                        <a:t>Professional Scrum Master (PSM) </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r>
              <a:tr h="341005">
                <a:tc>
                  <a:txBody>
                    <a:bodyPr/>
                    <a:lstStyle/>
                    <a:p>
                      <a:pPr marL="0" marR="0">
                        <a:lnSpc>
                          <a:spcPct val="107000"/>
                        </a:lnSpc>
                        <a:spcBef>
                          <a:spcPts val="0"/>
                        </a:spcBef>
                        <a:spcAft>
                          <a:spcPts val="0"/>
                        </a:spcAft>
                      </a:pPr>
                      <a:r>
                        <a:rPr lang="en-US" sz="800">
                          <a:effectLst/>
                        </a:rPr>
                        <a:t>Courseware content</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c>
                  <a:txBody>
                    <a:bodyPr/>
                    <a:lstStyle/>
                    <a:p>
                      <a:pPr marL="0" marR="0">
                        <a:lnSpc>
                          <a:spcPct val="107000"/>
                        </a:lnSpc>
                        <a:spcBef>
                          <a:spcPts val="0"/>
                        </a:spcBef>
                        <a:spcAft>
                          <a:spcPts val="0"/>
                        </a:spcAft>
                      </a:pPr>
                      <a:r>
                        <a:rPr lang="en-US" sz="800">
                          <a:effectLst/>
                        </a:rPr>
                        <a:t>Standards are defined in the course objectives. Content are inconsistent between trainers. </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c>
                  <a:txBody>
                    <a:bodyPr/>
                    <a:lstStyle/>
                    <a:p>
                      <a:pPr marL="0" marR="0">
                        <a:lnSpc>
                          <a:spcPct val="107000"/>
                        </a:lnSpc>
                        <a:spcBef>
                          <a:spcPts val="0"/>
                        </a:spcBef>
                        <a:spcAft>
                          <a:spcPts val="0"/>
                        </a:spcAft>
                      </a:pPr>
                      <a:r>
                        <a:rPr lang="en-US" sz="800">
                          <a:effectLst/>
                        </a:rPr>
                        <a:t>Common courseware used by all Scrum.org trainers..</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r>
              <a:tr h="178252">
                <a:tc>
                  <a:txBody>
                    <a:bodyPr/>
                    <a:lstStyle/>
                    <a:p>
                      <a:pPr marL="0" marR="0">
                        <a:lnSpc>
                          <a:spcPct val="107000"/>
                        </a:lnSpc>
                        <a:spcBef>
                          <a:spcPts val="0"/>
                        </a:spcBef>
                        <a:spcAft>
                          <a:spcPts val="0"/>
                        </a:spcAft>
                      </a:pPr>
                      <a:r>
                        <a:rPr lang="en-US" sz="800">
                          <a:effectLst/>
                        </a:rPr>
                        <a:t>Course Duration</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c>
                  <a:txBody>
                    <a:bodyPr/>
                    <a:lstStyle/>
                    <a:p>
                      <a:pPr marL="0" marR="0">
                        <a:lnSpc>
                          <a:spcPct val="107000"/>
                        </a:lnSpc>
                        <a:spcBef>
                          <a:spcPts val="0"/>
                        </a:spcBef>
                        <a:spcAft>
                          <a:spcPts val="0"/>
                        </a:spcAft>
                      </a:pPr>
                      <a:r>
                        <a:rPr lang="en-US" sz="800">
                          <a:effectLst/>
                        </a:rPr>
                        <a:t>No standard. 2-3 days</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c>
                  <a:txBody>
                    <a:bodyPr/>
                    <a:lstStyle/>
                    <a:p>
                      <a:pPr marL="0" marR="0">
                        <a:lnSpc>
                          <a:spcPct val="107000"/>
                        </a:lnSpc>
                        <a:spcBef>
                          <a:spcPts val="0"/>
                        </a:spcBef>
                        <a:spcAft>
                          <a:spcPts val="0"/>
                        </a:spcAft>
                      </a:pPr>
                      <a:r>
                        <a:rPr lang="en-US" sz="800">
                          <a:effectLst/>
                        </a:rPr>
                        <a:t>Standardized. All PSM 2-days.</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r>
              <a:tr h="178252">
                <a:tc>
                  <a:txBody>
                    <a:bodyPr/>
                    <a:lstStyle/>
                    <a:p>
                      <a:pPr marL="0" marR="0">
                        <a:lnSpc>
                          <a:spcPct val="107000"/>
                        </a:lnSpc>
                        <a:spcBef>
                          <a:spcPts val="0"/>
                        </a:spcBef>
                        <a:spcAft>
                          <a:spcPts val="0"/>
                        </a:spcAft>
                      </a:pPr>
                      <a:r>
                        <a:rPr lang="en-US" sz="800">
                          <a:effectLst/>
                        </a:rPr>
                        <a:t>Courseware context</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c>
                  <a:txBody>
                    <a:bodyPr/>
                    <a:lstStyle/>
                    <a:p>
                      <a:pPr marL="0" marR="0">
                        <a:lnSpc>
                          <a:spcPct val="107000"/>
                        </a:lnSpc>
                        <a:spcBef>
                          <a:spcPts val="0"/>
                        </a:spcBef>
                        <a:spcAft>
                          <a:spcPts val="0"/>
                        </a:spcAft>
                      </a:pPr>
                      <a:r>
                        <a:rPr lang="en-US" sz="800">
                          <a:effectLst/>
                        </a:rPr>
                        <a:t>Standard target varies. </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c>
                  <a:txBody>
                    <a:bodyPr/>
                    <a:lstStyle/>
                    <a:p>
                      <a:pPr marL="0" marR="0">
                        <a:lnSpc>
                          <a:spcPct val="107000"/>
                        </a:lnSpc>
                        <a:spcBef>
                          <a:spcPts val="0"/>
                        </a:spcBef>
                        <a:spcAft>
                          <a:spcPts val="0"/>
                        </a:spcAft>
                      </a:pPr>
                      <a:r>
                        <a:rPr lang="en-US" sz="800">
                          <a:effectLst/>
                        </a:rPr>
                        <a:t>Standardized to software development.</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r>
              <a:tr h="341005">
                <a:tc>
                  <a:txBody>
                    <a:bodyPr/>
                    <a:lstStyle/>
                    <a:p>
                      <a:pPr marL="0" marR="0">
                        <a:lnSpc>
                          <a:spcPct val="107000"/>
                        </a:lnSpc>
                        <a:spcBef>
                          <a:spcPts val="0"/>
                        </a:spcBef>
                        <a:spcAft>
                          <a:spcPts val="0"/>
                        </a:spcAft>
                      </a:pPr>
                      <a:r>
                        <a:rPr lang="en-US" sz="800">
                          <a:effectLst/>
                        </a:rPr>
                        <a:t>Course Depth</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c>
                  <a:txBody>
                    <a:bodyPr/>
                    <a:lstStyle/>
                    <a:p>
                      <a:pPr marL="0" marR="0">
                        <a:lnSpc>
                          <a:spcPct val="107000"/>
                        </a:lnSpc>
                        <a:spcBef>
                          <a:spcPts val="0"/>
                        </a:spcBef>
                        <a:spcAft>
                          <a:spcPts val="0"/>
                        </a:spcAft>
                      </a:pPr>
                      <a:r>
                        <a:rPr lang="en-US" sz="800">
                          <a:effectLst/>
                        </a:rPr>
                        <a:t>Varies. </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c>
                  <a:txBody>
                    <a:bodyPr/>
                    <a:lstStyle/>
                    <a:p>
                      <a:pPr marL="0" marR="0">
                        <a:lnSpc>
                          <a:spcPct val="107000"/>
                        </a:lnSpc>
                        <a:spcBef>
                          <a:spcPts val="0"/>
                        </a:spcBef>
                        <a:spcAft>
                          <a:spcPts val="0"/>
                        </a:spcAft>
                      </a:pPr>
                      <a:r>
                        <a:rPr lang="en-US" sz="800">
                          <a:effectLst/>
                        </a:rPr>
                        <a:t>Standardized. Introductory level course </a:t>
                      </a:r>
                      <a:r>
                        <a:rPr lang="en-US" sz="800" u="sng">
                          <a:effectLst/>
                          <a:hlinkClick r:id="rId3"/>
                        </a:rPr>
                        <a:t>Professional Scrum Foundations (PSF)</a:t>
                      </a:r>
                      <a:r>
                        <a:rPr lang="en-US" sz="800">
                          <a:effectLst/>
                        </a:rPr>
                        <a:t>.</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r>
              <a:tr h="341005">
                <a:tc>
                  <a:txBody>
                    <a:bodyPr/>
                    <a:lstStyle/>
                    <a:p>
                      <a:pPr marL="0" marR="0">
                        <a:lnSpc>
                          <a:spcPct val="107000"/>
                        </a:lnSpc>
                        <a:spcBef>
                          <a:spcPts val="0"/>
                        </a:spcBef>
                        <a:spcAft>
                          <a:spcPts val="0"/>
                        </a:spcAft>
                      </a:pPr>
                      <a:r>
                        <a:rPr lang="en-US" sz="800">
                          <a:effectLst/>
                        </a:rPr>
                        <a:t>Reliability</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c>
                  <a:txBody>
                    <a:bodyPr/>
                    <a:lstStyle/>
                    <a:p>
                      <a:pPr marL="0" marR="0">
                        <a:lnSpc>
                          <a:spcPct val="107000"/>
                        </a:lnSpc>
                        <a:spcBef>
                          <a:spcPts val="0"/>
                        </a:spcBef>
                        <a:spcAft>
                          <a:spcPts val="0"/>
                        </a:spcAft>
                      </a:pPr>
                      <a:r>
                        <a:rPr lang="en-US" sz="800">
                          <a:effectLst/>
                        </a:rPr>
                        <a:t>Varies.</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c>
                  <a:txBody>
                    <a:bodyPr/>
                    <a:lstStyle/>
                    <a:p>
                      <a:pPr marL="0" marR="0">
                        <a:lnSpc>
                          <a:spcPct val="107000"/>
                        </a:lnSpc>
                        <a:spcBef>
                          <a:spcPts val="0"/>
                        </a:spcBef>
                        <a:spcAft>
                          <a:spcPts val="0"/>
                        </a:spcAft>
                      </a:pPr>
                      <a:r>
                        <a:rPr lang="en-US" sz="800">
                          <a:effectLst/>
                        </a:rPr>
                        <a:t>Standarxized. One courseware consistent with </a:t>
                      </a:r>
                      <a:r>
                        <a:rPr lang="en-US" sz="800" u="sng">
                          <a:effectLst/>
                          <a:hlinkClick r:id="rId4"/>
                        </a:rPr>
                        <a:t>Scrum Guide</a:t>
                      </a:r>
                      <a:r>
                        <a:rPr lang="en-US" sz="800">
                          <a:effectLst/>
                        </a:rPr>
                        <a:t>.</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r>
              <a:tr h="178252">
                <a:tc>
                  <a:txBody>
                    <a:bodyPr/>
                    <a:lstStyle/>
                    <a:p>
                      <a:pPr marL="0" marR="0">
                        <a:lnSpc>
                          <a:spcPct val="107000"/>
                        </a:lnSpc>
                        <a:spcBef>
                          <a:spcPts val="0"/>
                        </a:spcBef>
                        <a:spcAft>
                          <a:spcPts val="0"/>
                        </a:spcAft>
                      </a:pPr>
                      <a:r>
                        <a:rPr lang="en-US" sz="800">
                          <a:effectLst/>
                        </a:rPr>
                        <a:t>Earning Cert</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c>
                  <a:txBody>
                    <a:bodyPr/>
                    <a:lstStyle/>
                    <a:p>
                      <a:pPr marL="0" marR="0">
                        <a:lnSpc>
                          <a:spcPct val="107000"/>
                        </a:lnSpc>
                        <a:spcBef>
                          <a:spcPts val="0"/>
                        </a:spcBef>
                        <a:spcAft>
                          <a:spcPts val="0"/>
                        </a:spcAft>
                      </a:pPr>
                      <a:r>
                        <a:rPr lang="en-US" sz="800">
                          <a:effectLst/>
                        </a:rPr>
                        <a:t>Attached to course. 2 attempts.</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c>
                  <a:txBody>
                    <a:bodyPr/>
                    <a:lstStyle/>
                    <a:p>
                      <a:pPr marL="0" marR="0">
                        <a:lnSpc>
                          <a:spcPct val="107000"/>
                        </a:lnSpc>
                        <a:spcBef>
                          <a:spcPts val="0"/>
                        </a:spcBef>
                        <a:spcAft>
                          <a:spcPts val="0"/>
                        </a:spcAft>
                      </a:pPr>
                      <a:r>
                        <a:rPr lang="en-US" sz="800">
                          <a:effectLst/>
                        </a:rPr>
                        <a:t>Detached from the course. PSM I and PSM II levels. </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r>
              <a:tr h="178252">
                <a:tc>
                  <a:txBody>
                    <a:bodyPr/>
                    <a:lstStyle/>
                    <a:p>
                      <a:pPr marL="0" marR="0">
                        <a:lnSpc>
                          <a:spcPct val="107000"/>
                        </a:lnSpc>
                        <a:spcBef>
                          <a:spcPts val="0"/>
                        </a:spcBef>
                        <a:spcAft>
                          <a:spcPts val="0"/>
                        </a:spcAft>
                      </a:pPr>
                      <a:r>
                        <a:rPr lang="en-US" sz="800">
                          <a:effectLst/>
                        </a:rPr>
                        <a:t>Cert test pass </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c>
                  <a:txBody>
                    <a:bodyPr/>
                    <a:lstStyle/>
                    <a:p>
                      <a:pPr marL="0" marR="0">
                        <a:lnSpc>
                          <a:spcPct val="107000"/>
                        </a:lnSpc>
                        <a:spcBef>
                          <a:spcPts val="0"/>
                        </a:spcBef>
                        <a:spcAft>
                          <a:spcPts val="0"/>
                        </a:spcAft>
                      </a:pPr>
                      <a:r>
                        <a:rPr lang="en-US" sz="800">
                          <a:effectLst/>
                        </a:rPr>
                        <a:t>Lower. 24 out of 35 (69%) </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c>
                  <a:txBody>
                    <a:bodyPr/>
                    <a:lstStyle/>
                    <a:p>
                      <a:pPr marL="0" marR="0">
                        <a:lnSpc>
                          <a:spcPct val="107000"/>
                        </a:lnSpc>
                        <a:spcBef>
                          <a:spcPts val="0"/>
                        </a:spcBef>
                        <a:spcAft>
                          <a:spcPts val="0"/>
                        </a:spcAft>
                      </a:pPr>
                      <a:r>
                        <a:rPr lang="en-US" sz="800">
                          <a:effectLst/>
                        </a:rPr>
                        <a:t>High. 68 of 890 (85%).. </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r>
              <a:tr h="467783">
                <a:tc>
                  <a:txBody>
                    <a:bodyPr/>
                    <a:lstStyle/>
                    <a:p>
                      <a:pPr marL="0" marR="0">
                        <a:lnSpc>
                          <a:spcPct val="107000"/>
                        </a:lnSpc>
                        <a:spcBef>
                          <a:spcPts val="0"/>
                        </a:spcBef>
                        <a:spcAft>
                          <a:spcPts val="0"/>
                        </a:spcAft>
                      </a:pPr>
                      <a:r>
                        <a:rPr lang="en-US" sz="800">
                          <a:effectLst/>
                        </a:rPr>
                        <a:t>Cert Level</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c>
                  <a:txBody>
                    <a:bodyPr/>
                    <a:lstStyle/>
                    <a:p>
                      <a:pPr marL="0" marR="0">
                        <a:lnSpc>
                          <a:spcPct val="107000"/>
                        </a:lnSpc>
                        <a:spcBef>
                          <a:spcPts val="0"/>
                        </a:spcBef>
                        <a:spcAft>
                          <a:spcPts val="0"/>
                        </a:spcAft>
                      </a:pPr>
                      <a:r>
                        <a:rPr lang="en-US" sz="800">
                          <a:effectLst/>
                        </a:rPr>
                        <a:t>Fundamental understanding. </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c>
                  <a:txBody>
                    <a:bodyPr/>
                    <a:lstStyle/>
                    <a:p>
                      <a:pPr marL="342900" marR="0" lvl="0" indent="-342900">
                        <a:lnSpc>
                          <a:spcPct val="107000"/>
                        </a:lnSpc>
                        <a:spcBef>
                          <a:spcPts val="0"/>
                        </a:spcBef>
                        <a:spcAft>
                          <a:spcPts val="800"/>
                        </a:spcAft>
                        <a:buSzPts val="1000"/>
                        <a:buFont typeface="Symbol" panose="05050102010706020507" pitchFamily="18" charset="2"/>
                        <a:buChar char=""/>
                        <a:tabLst>
                          <a:tab pos="228600" algn="l"/>
                        </a:tabLst>
                      </a:pPr>
                      <a:r>
                        <a:rPr lang="en-US" sz="800">
                          <a:effectLst/>
                        </a:rPr>
                        <a:t>PSM I - fundamental </a:t>
                      </a:r>
                      <a:endParaRPr lang="en-US" sz="700">
                        <a:effectLst/>
                      </a:endParaRPr>
                    </a:p>
                    <a:p>
                      <a:pPr marL="342900" marR="0" lvl="0" indent="-342900">
                        <a:lnSpc>
                          <a:spcPct val="107000"/>
                        </a:lnSpc>
                        <a:spcBef>
                          <a:spcPts val="0"/>
                        </a:spcBef>
                        <a:spcAft>
                          <a:spcPts val="800"/>
                        </a:spcAft>
                        <a:buSzPts val="1000"/>
                        <a:buFont typeface="Symbol" panose="05050102010706020507" pitchFamily="18" charset="2"/>
                        <a:buChar char=""/>
                        <a:tabLst>
                          <a:tab pos="228600" algn="l"/>
                        </a:tabLst>
                      </a:pPr>
                      <a:r>
                        <a:rPr lang="en-US" sz="800">
                          <a:effectLst/>
                        </a:rPr>
                        <a:t>PSM II - high level</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r>
              <a:tr h="467783">
                <a:tc>
                  <a:txBody>
                    <a:bodyPr/>
                    <a:lstStyle/>
                    <a:p>
                      <a:pPr marL="0" marR="0">
                        <a:lnSpc>
                          <a:spcPct val="107000"/>
                        </a:lnSpc>
                        <a:spcBef>
                          <a:spcPts val="0"/>
                        </a:spcBef>
                        <a:spcAft>
                          <a:spcPts val="0"/>
                        </a:spcAft>
                      </a:pPr>
                      <a:r>
                        <a:rPr lang="en-US" sz="800">
                          <a:effectLst/>
                        </a:rPr>
                        <a:t>Test format</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c>
                  <a:txBody>
                    <a:bodyPr/>
                    <a:lstStyle/>
                    <a:p>
                      <a:pPr marL="0" marR="0">
                        <a:lnSpc>
                          <a:spcPct val="107000"/>
                        </a:lnSpc>
                        <a:spcBef>
                          <a:spcPts val="0"/>
                        </a:spcBef>
                        <a:spcAft>
                          <a:spcPts val="0"/>
                        </a:spcAft>
                      </a:pPr>
                      <a:r>
                        <a:rPr lang="en-US" sz="800">
                          <a:effectLst/>
                        </a:rPr>
                        <a:t>Multiple choice</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c>
                  <a:txBody>
                    <a:bodyPr/>
                    <a:lstStyle/>
                    <a:p>
                      <a:pPr marL="342900" marR="0" lvl="0" indent="-342900">
                        <a:lnSpc>
                          <a:spcPct val="107000"/>
                        </a:lnSpc>
                        <a:spcBef>
                          <a:spcPts val="0"/>
                        </a:spcBef>
                        <a:spcAft>
                          <a:spcPts val="800"/>
                        </a:spcAft>
                        <a:buSzPts val="1000"/>
                        <a:buFont typeface="Symbol" panose="05050102010706020507" pitchFamily="18" charset="2"/>
                        <a:buChar char=""/>
                        <a:tabLst>
                          <a:tab pos="228600" algn="l"/>
                        </a:tabLst>
                      </a:pPr>
                      <a:r>
                        <a:rPr lang="en-US" sz="800">
                          <a:effectLst/>
                        </a:rPr>
                        <a:t>PSM I -multiple choice</a:t>
                      </a:r>
                      <a:endParaRPr lang="en-US" sz="700">
                        <a:effectLst/>
                      </a:endParaRPr>
                    </a:p>
                    <a:p>
                      <a:pPr marL="342900" marR="0" lvl="0" indent="-342900">
                        <a:lnSpc>
                          <a:spcPct val="107000"/>
                        </a:lnSpc>
                        <a:spcBef>
                          <a:spcPts val="0"/>
                        </a:spcBef>
                        <a:spcAft>
                          <a:spcPts val="800"/>
                        </a:spcAft>
                        <a:buSzPts val="1000"/>
                        <a:buFont typeface="Symbol" panose="05050102010706020507" pitchFamily="18" charset="2"/>
                        <a:buChar char=""/>
                        <a:tabLst>
                          <a:tab pos="228600" algn="l"/>
                        </a:tabLst>
                      </a:pPr>
                      <a:r>
                        <a:rPr lang="en-US" sz="800">
                          <a:effectLst/>
                        </a:rPr>
                        <a:t>PSM II -multiple choice &amp; essay.</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r>
              <a:tr h="341005">
                <a:tc>
                  <a:txBody>
                    <a:bodyPr/>
                    <a:lstStyle/>
                    <a:p>
                      <a:pPr marL="0" marR="0">
                        <a:lnSpc>
                          <a:spcPct val="107000"/>
                        </a:lnSpc>
                        <a:spcBef>
                          <a:spcPts val="0"/>
                        </a:spcBef>
                        <a:spcAft>
                          <a:spcPts val="0"/>
                        </a:spcAft>
                      </a:pPr>
                      <a:r>
                        <a:rPr lang="en-US" sz="800">
                          <a:effectLst/>
                        </a:rPr>
                        <a:t>Cost to earn the accreditation</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c>
                  <a:txBody>
                    <a:bodyPr/>
                    <a:lstStyle/>
                    <a:p>
                      <a:pPr marL="0" marR="0">
                        <a:lnSpc>
                          <a:spcPct val="107000"/>
                        </a:lnSpc>
                        <a:spcBef>
                          <a:spcPts val="0"/>
                        </a:spcBef>
                        <a:spcAft>
                          <a:spcPts val="0"/>
                        </a:spcAft>
                      </a:pPr>
                      <a:r>
                        <a:rPr lang="en-US" sz="800">
                          <a:effectLst/>
                        </a:rPr>
                        <a:t>No standard. US$400 to US$2,500.</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c>
                  <a:txBody>
                    <a:bodyPr/>
                    <a:lstStyle/>
                    <a:p>
                      <a:pPr marL="0" marR="0">
                        <a:lnSpc>
                          <a:spcPct val="107000"/>
                        </a:lnSpc>
                        <a:spcBef>
                          <a:spcPts val="0"/>
                        </a:spcBef>
                        <a:spcAft>
                          <a:spcPts val="0"/>
                        </a:spcAft>
                      </a:pPr>
                      <a:r>
                        <a:rPr lang="en-US" sz="800">
                          <a:effectLst/>
                        </a:rPr>
                        <a:t>Standardized. PSM I -  US$100 and PSM II - US$500. 1 chance.</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r>
              <a:tr h="178252">
                <a:tc>
                  <a:txBody>
                    <a:bodyPr/>
                    <a:lstStyle/>
                    <a:p>
                      <a:pPr marL="0" marR="0">
                        <a:lnSpc>
                          <a:spcPct val="107000"/>
                        </a:lnSpc>
                        <a:spcBef>
                          <a:spcPts val="0"/>
                        </a:spcBef>
                        <a:spcAft>
                          <a:spcPts val="0"/>
                        </a:spcAft>
                      </a:pPr>
                      <a:r>
                        <a:rPr lang="en-US" sz="800">
                          <a:effectLst/>
                        </a:rPr>
                        <a:t>Cert test difficulty</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c>
                  <a:txBody>
                    <a:bodyPr/>
                    <a:lstStyle/>
                    <a:p>
                      <a:pPr marL="0" marR="0">
                        <a:lnSpc>
                          <a:spcPct val="107000"/>
                        </a:lnSpc>
                        <a:spcBef>
                          <a:spcPts val="0"/>
                        </a:spcBef>
                        <a:spcAft>
                          <a:spcPts val="0"/>
                        </a:spcAft>
                      </a:pPr>
                      <a:r>
                        <a:rPr lang="en-US" sz="800">
                          <a:effectLst/>
                        </a:rPr>
                        <a:t>Relatively Easy.</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c>
                  <a:txBody>
                    <a:bodyPr/>
                    <a:lstStyle/>
                    <a:p>
                      <a:pPr marL="0" marR="0">
                        <a:lnSpc>
                          <a:spcPct val="107000"/>
                        </a:lnSpc>
                        <a:spcBef>
                          <a:spcPts val="0"/>
                        </a:spcBef>
                        <a:spcAft>
                          <a:spcPts val="0"/>
                        </a:spcAft>
                      </a:pPr>
                      <a:r>
                        <a:rPr lang="en-US" sz="800">
                          <a:effectLst/>
                        </a:rPr>
                        <a:t>Intermediate - Difficult. </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r>
              <a:tr h="178252">
                <a:tc>
                  <a:txBody>
                    <a:bodyPr/>
                    <a:lstStyle/>
                    <a:p>
                      <a:pPr marL="0" marR="0">
                        <a:lnSpc>
                          <a:spcPct val="107000"/>
                        </a:lnSpc>
                        <a:spcBef>
                          <a:spcPts val="0"/>
                        </a:spcBef>
                        <a:spcAft>
                          <a:spcPts val="0"/>
                        </a:spcAft>
                      </a:pPr>
                      <a:r>
                        <a:rPr lang="en-US" sz="800">
                          <a:effectLst/>
                        </a:rPr>
                        <a:t>Cert Renewal</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c>
                  <a:txBody>
                    <a:bodyPr/>
                    <a:lstStyle/>
                    <a:p>
                      <a:pPr marL="0" marR="0">
                        <a:lnSpc>
                          <a:spcPct val="107000"/>
                        </a:lnSpc>
                        <a:spcBef>
                          <a:spcPts val="0"/>
                        </a:spcBef>
                        <a:spcAft>
                          <a:spcPts val="0"/>
                        </a:spcAft>
                      </a:pPr>
                      <a:r>
                        <a:rPr lang="en-US" sz="800">
                          <a:effectLst/>
                        </a:rPr>
                        <a:t>Renewed every 2 years @ $100.</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c>
                  <a:txBody>
                    <a:bodyPr/>
                    <a:lstStyle/>
                    <a:p>
                      <a:pPr marL="0" marR="0">
                        <a:lnSpc>
                          <a:spcPct val="107000"/>
                        </a:lnSpc>
                        <a:spcBef>
                          <a:spcPts val="0"/>
                        </a:spcBef>
                        <a:spcAft>
                          <a:spcPts val="0"/>
                        </a:spcAft>
                      </a:pPr>
                      <a:r>
                        <a:rPr lang="en-US" sz="800" dirty="0">
                          <a:effectLst/>
                        </a:rPr>
                        <a:t>PSM credential – No renewal</a:t>
                      </a:r>
                      <a:endParaRPr lang="en-US" sz="700" dirty="0">
                        <a:effectLst/>
                        <a:latin typeface="Calibri" panose="020F0502020204030204" pitchFamily="34" charset="0"/>
                        <a:ea typeface="Calibri" panose="020F0502020204030204" pitchFamily="34" charset="0"/>
                        <a:cs typeface="Times New Roman" panose="02020603050405020304" pitchFamily="18" charset="0"/>
                      </a:endParaRPr>
                    </a:p>
                  </a:txBody>
                  <a:tcPr marL="6211" marR="6211" marT="6211" marB="6211" anchor="ctr"/>
                </a:tc>
              </a:tr>
            </a:tbl>
          </a:graphicData>
        </a:graphic>
      </p:graphicFrame>
    </p:spTree>
    <p:extLst>
      <p:ext uri="{BB962C8B-B14F-4D97-AF65-F5344CB8AC3E}">
        <p14:creationId xmlns:p14="http://schemas.microsoft.com/office/powerpoint/2010/main" val="29584598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654139" y="791110"/>
            <a:ext cx="2794571" cy="2465798"/>
          </a:xfrm>
          <a:prstGeom prst="ellipse">
            <a:avLst/>
          </a:prstGeom>
          <a:noFill/>
          <a:ln w="50800">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 name="Oval 4"/>
          <p:cNvSpPr/>
          <p:nvPr/>
        </p:nvSpPr>
        <p:spPr>
          <a:xfrm>
            <a:off x="2660781" y="2104580"/>
            <a:ext cx="2794571" cy="2465798"/>
          </a:xfrm>
          <a:prstGeom prst="ellipse">
            <a:avLst/>
          </a:prstGeom>
          <a:noFill/>
          <a:ln w="50800">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Oval 5"/>
          <p:cNvSpPr/>
          <p:nvPr/>
        </p:nvSpPr>
        <p:spPr>
          <a:xfrm>
            <a:off x="3883991" y="867310"/>
            <a:ext cx="2794571" cy="2465798"/>
          </a:xfrm>
          <a:prstGeom prst="ellipse">
            <a:avLst/>
          </a:prstGeom>
          <a:noFill/>
          <a:ln w="50800">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 name="TextBox 6"/>
          <p:cNvSpPr txBox="1"/>
          <p:nvPr/>
        </p:nvSpPr>
        <p:spPr>
          <a:xfrm>
            <a:off x="2117284" y="1562310"/>
            <a:ext cx="1303562" cy="523220"/>
          </a:xfrm>
          <a:prstGeom prst="rect">
            <a:avLst/>
          </a:prstGeom>
          <a:noFill/>
        </p:spPr>
        <p:txBody>
          <a:bodyPr wrap="none" rtlCol="0">
            <a:spAutoFit/>
          </a:bodyPr>
          <a:lstStyle/>
          <a:p>
            <a:r>
              <a:rPr lang="en-US" sz="2800" dirty="0" smtClean="0">
                <a:solidFill>
                  <a:srgbClr val="00B0F0"/>
                </a:solidFill>
                <a:latin typeface="Segoe"/>
              </a:rPr>
              <a:t>Project</a:t>
            </a:r>
            <a:endParaRPr lang="en-US" sz="2800" dirty="0">
              <a:solidFill>
                <a:srgbClr val="00B0F0"/>
              </a:solidFill>
              <a:latin typeface="Segoe"/>
            </a:endParaRPr>
          </a:p>
        </p:txBody>
      </p:sp>
      <p:sp>
        <p:nvSpPr>
          <p:cNvPr id="8" name="TextBox 7"/>
          <p:cNvSpPr txBox="1"/>
          <p:nvPr/>
        </p:nvSpPr>
        <p:spPr>
          <a:xfrm>
            <a:off x="4750991" y="1543260"/>
            <a:ext cx="1564852" cy="523220"/>
          </a:xfrm>
          <a:prstGeom prst="rect">
            <a:avLst/>
          </a:prstGeom>
          <a:noFill/>
        </p:spPr>
        <p:txBody>
          <a:bodyPr wrap="none" rtlCol="0">
            <a:spAutoFit/>
          </a:bodyPr>
          <a:lstStyle/>
          <a:p>
            <a:r>
              <a:rPr lang="en-US" sz="2800" dirty="0" smtClean="0">
                <a:solidFill>
                  <a:srgbClr val="00B0F0"/>
                </a:solidFill>
                <a:latin typeface="Segoe"/>
              </a:rPr>
              <a:t>Program</a:t>
            </a:r>
            <a:endParaRPr lang="en-US" sz="2800" dirty="0">
              <a:solidFill>
                <a:srgbClr val="00B0F0"/>
              </a:solidFill>
              <a:latin typeface="Segoe"/>
            </a:endParaRPr>
          </a:p>
        </p:txBody>
      </p:sp>
      <p:sp>
        <p:nvSpPr>
          <p:cNvPr id="9" name="TextBox 8"/>
          <p:cNvSpPr txBox="1"/>
          <p:nvPr/>
        </p:nvSpPr>
        <p:spPr>
          <a:xfrm>
            <a:off x="3306097" y="3390423"/>
            <a:ext cx="1503938" cy="523220"/>
          </a:xfrm>
          <a:prstGeom prst="rect">
            <a:avLst/>
          </a:prstGeom>
          <a:noFill/>
        </p:spPr>
        <p:txBody>
          <a:bodyPr wrap="none" rtlCol="0">
            <a:spAutoFit/>
          </a:bodyPr>
          <a:lstStyle/>
          <a:p>
            <a:r>
              <a:rPr lang="en-US" sz="2800" dirty="0" smtClean="0">
                <a:solidFill>
                  <a:srgbClr val="00B0F0"/>
                </a:solidFill>
                <a:latin typeface="Segoe"/>
              </a:rPr>
              <a:t>Portfolio</a:t>
            </a:r>
            <a:endParaRPr lang="en-US" sz="2800" dirty="0">
              <a:solidFill>
                <a:srgbClr val="00B0F0"/>
              </a:solidFill>
              <a:latin typeface="Segoe"/>
            </a:endParaRPr>
          </a:p>
        </p:txBody>
      </p:sp>
      <p:sp>
        <p:nvSpPr>
          <p:cNvPr id="10" name="TextBox 9"/>
          <p:cNvSpPr txBox="1"/>
          <p:nvPr/>
        </p:nvSpPr>
        <p:spPr>
          <a:xfrm>
            <a:off x="6810910" y="3390423"/>
            <a:ext cx="1791670" cy="584775"/>
          </a:xfrm>
          <a:prstGeom prst="rect">
            <a:avLst/>
          </a:prstGeom>
          <a:noFill/>
        </p:spPr>
        <p:txBody>
          <a:bodyPr wrap="square" rtlCol="0">
            <a:spAutoFit/>
          </a:bodyPr>
          <a:lstStyle/>
          <a:p>
            <a:r>
              <a:rPr lang="en-US" sz="3200" dirty="0" smtClean="0">
                <a:solidFill>
                  <a:srgbClr val="00B0F0"/>
                </a:solidFill>
                <a:latin typeface="Segoe"/>
              </a:rPr>
              <a:t>Product</a:t>
            </a:r>
            <a:endParaRPr lang="en-US" sz="3200" dirty="0">
              <a:solidFill>
                <a:srgbClr val="00B0F0"/>
              </a:solidFill>
              <a:latin typeface="Segoe"/>
            </a:endParaRPr>
          </a:p>
        </p:txBody>
      </p:sp>
    </p:spTree>
    <p:extLst>
      <p:ext uri="{BB962C8B-B14F-4D97-AF65-F5344CB8AC3E}">
        <p14:creationId xmlns:p14="http://schemas.microsoft.com/office/powerpoint/2010/main" val="3250403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sosceles Triangle 3"/>
          <p:cNvSpPr/>
          <p:nvPr/>
        </p:nvSpPr>
        <p:spPr>
          <a:xfrm>
            <a:off x="1070810" y="1299411"/>
            <a:ext cx="3176337" cy="2490536"/>
          </a:xfrm>
          <a:prstGeom prst="triangle">
            <a:avLst/>
          </a:prstGeom>
          <a:noFill/>
          <a:ln w="508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2105526" y="3970421"/>
            <a:ext cx="1419727" cy="523220"/>
          </a:xfrm>
          <a:prstGeom prst="rect">
            <a:avLst/>
          </a:prstGeom>
          <a:noFill/>
        </p:spPr>
        <p:txBody>
          <a:bodyPr wrap="square" rtlCol="0">
            <a:spAutoFit/>
          </a:bodyPr>
          <a:lstStyle/>
          <a:p>
            <a:r>
              <a:rPr lang="en-US" sz="2800" dirty="0" smtClean="0">
                <a:solidFill>
                  <a:srgbClr val="00B0F0"/>
                </a:solidFill>
                <a:latin typeface="Segoe"/>
              </a:rPr>
              <a:t>Scope</a:t>
            </a:r>
            <a:endParaRPr lang="en-US" sz="2800" dirty="0">
              <a:solidFill>
                <a:srgbClr val="00B0F0"/>
              </a:solidFill>
              <a:latin typeface="Segoe"/>
            </a:endParaRPr>
          </a:p>
        </p:txBody>
      </p:sp>
      <p:sp>
        <p:nvSpPr>
          <p:cNvPr id="6" name="TextBox 5"/>
          <p:cNvSpPr txBox="1"/>
          <p:nvPr/>
        </p:nvSpPr>
        <p:spPr>
          <a:xfrm>
            <a:off x="3525253" y="2027321"/>
            <a:ext cx="1419727" cy="523220"/>
          </a:xfrm>
          <a:prstGeom prst="rect">
            <a:avLst/>
          </a:prstGeom>
          <a:noFill/>
        </p:spPr>
        <p:txBody>
          <a:bodyPr wrap="square" rtlCol="0">
            <a:spAutoFit/>
          </a:bodyPr>
          <a:lstStyle/>
          <a:p>
            <a:r>
              <a:rPr lang="en-US" sz="2800" dirty="0" smtClean="0">
                <a:solidFill>
                  <a:srgbClr val="00B0F0"/>
                </a:solidFill>
                <a:latin typeface="Segoe"/>
              </a:rPr>
              <a:t>Time</a:t>
            </a:r>
            <a:endParaRPr lang="en-US" sz="2800" dirty="0">
              <a:solidFill>
                <a:srgbClr val="00B0F0"/>
              </a:solidFill>
              <a:latin typeface="Segoe"/>
            </a:endParaRPr>
          </a:p>
        </p:txBody>
      </p:sp>
      <p:sp>
        <p:nvSpPr>
          <p:cNvPr id="7" name="TextBox 6"/>
          <p:cNvSpPr txBox="1"/>
          <p:nvPr/>
        </p:nvSpPr>
        <p:spPr>
          <a:xfrm>
            <a:off x="372977" y="2027321"/>
            <a:ext cx="1419727" cy="523220"/>
          </a:xfrm>
          <a:prstGeom prst="rect">
            <a:avLst/>
          </a:prstGeom>
          <a:noFill/>
        </p:spPr>
        <p:txBody>
          <a:bodyPr wrap="square" rtlCol="0">
            <a:spAutoFit/>
          </a:bodyPr>
          <a:lstStyle/>
          <a:p>
            <a:r>
              <a:rPr lang="en-US" sz="2800" dirty="0" smtClean="0">
                <a:solidFill>
                  <a:srgbClr val="00B0F0"/>
                </a:solidFill>
                <a:latin typeface="Segoe"/>
              </a:rPr>
              <a:t>Cost</a:t>
            </a:r>
            <a:endParaRPr lang="en-US" sz="2800" dirty="0">
              <a:solidFill>
                <a:srgbClr val="00B0F0"/>
              </a:solidFill>
              <a:latin typeface="Segoe"/>
            </a:endParaRPr>
          </a:p>
        </p:txBody>
      </p:sp>
      <p:sp>
        <p:nvSpPr>
          <p:cNvPr id="8" name="TextBox 7"/>
          <p:cNvSpPr txBox="1"/>
          <p:nvPr/>
        </p:nvSpPr>
        <p:spPr>
          <a:xfrm>
            <a:off x="1949114" y="2725153"/>
            <a:ext cx="1419727" cy="523220"/>
          </a:xfrm>
          <a:prstGeom prst="rect">
            <a:avLst/>
          </a:prstGeom>
          <a:noFill/>
        </p:spPr>
        <p:txBody>
          <a:bodyPr wrap="square" rtlCol="0">
            <a:spAutoFit/>
          </a:bodyPr>
          <a:lstStyle/>
          <a:p>
            <a:r>
              <a:rPr lang="en-US" sz="2800" dirty="0" smtClean="0">
                <a:solidFill>
                  <a:srgbClr val="00B0F0"/>
                </a:solidFill>
                <a:latin typeface="Segoe"/>
              </a:rPr>
              <a:t>Quality</a:t>
            </a:r>
            <a:endParaRPr lang="en-US" sz="2800" dirty="0">
              <a:solidFill>
                <a:srgbClr val="00B0F0"/>
              </a:solidFill>
              <a:latin typeface="Segoe"/>
            </a:endParaRPr>
          </a:p>
        </p:txBody>
      </p:sp>
      <p:sp>
        <p:nvSpPr>
          <p:cNvPr id="9" name="Rectangle 8"/>
          <p:cNvSpPr/>
          <p:nvPr/>
        </p:nvSpPr>
        <p:spPr>
          <a:xfrm>
            <a:off x="5342021" y="890337"/>
            <a:ext cx="914400" cy="878305"/>
          </a:xfrm>
          <a:prstGeom prst="rect">
            <a:avLst/>
          </a:prstGeom>
          <a:noFill/>
          <a:ln w="508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420855" y="1397515"/>
            <a:ext cx="1939094" cy="2133753"/>
          </a:xfrm>
          <a:prstGeom prst="rect">
            <a:avLst/>
          </a:prstGeom>
          <a:noFill/>
          <a:ln w="50800">
            <a:solidFill>
              <a:srgbClr val="00B0F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074571" y="2027321"/>
            <a:ext cx="914400" cy="878305"/>
          </a:xfrm>
          <a:prstGeom prst="rect">
            <a:avLst/>
          </a:prstGeom>
          <a:noFill/>
          <a:ln w="508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046495" y="890337"/>
            <a:ext cx="914400" cy="878305"/>
          </a:xfrm>
          <a:prstGeom prst="rect">
            <a:avLst/>
          </a:prstGeom>
          <a:noFill/>
          <a:ln w="508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074571" y="3792878"/>
            <a:ext cx="914400" cy="878305"/>
          </a:xfrm>
          <a:prstGeom prst="rect">
            <a:avLst/>
          </a:prstGeom>
          <a:noFill/>
          <a:ln w="508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5613025" y="975546"/>
            <a:ext cx="327334" cy="707886"/>
          </a:xfrm>
          <a:prstGeom prst="rect">
            <a:avLst/>
          </a:prstGeom>
          <a:noFill/>
        </p:spPr>
        <p:txBody>
          <a:bodyPr wrap="none" rtlCol="0">
            <a:spAutoFit/>
          </a:bodyPr>
          <a:lstStyle/>
          <a:p>
            <a:r>
              <a:rPr lang="en-US" sz="4000" dirty="0" smtClean="0">
                <a:solidFill>
                  <a:srgbClr val="00B0F0"/>
                </a:solidFill>
                <a:latin typeface="Segoe"/>
              </a:rPr>
              <a:t>I</a:t>
            </a:r>
            <a:endParaRPr lang="en-US" dirty="0">
              <a:solidFill>
                <a:srgbClr val="00B0F0"/>
              </a:solidFill>
              <a:latin typeface="Segoe"/>
            </a:endParaRPr>
          </a:p>
        </p:txBody>
      </p:sp>
      <p:sp>
        <p:nvSpPr>
          <p:cNvPr id="15" name="TextBox 14"/>
          <p:cNvSpPr txBox="1"/>
          <p:nvPr/>
        </p:nvSpPr>
        <p:spPr>
          <a:xfrm>
            <a:off x="7321825" y="808093"/>
            <a:ext cx="482198" cy="707886"/>
          </a:xfrm>
          <a:prstGeom prst="rect">
            <a:avLst/>
          </a:prstGeom>
          <a:noFill/>
        </p:spPr>
        <p:txBody>
          <a:bodyPr wrap="square" rtlCol="0">
            <a:spAutoFit/>
          </a:bodyPr>
          <a:lstStyle/>
          <a:p>
            <a:r>
              <a:rPr lang="en-US" sz="4000" dirty="0">
                <a:solidFill>
                  <a:srgbClr val="00B0F0"/>
                </a:solidFill>
                <a:latin typeface="Segoe"/>
              </a:rPr>
              <a:t>P</a:t>
            </a:r>
            <a:endParaRPr lang="en-US" dirty="0">
              <a:solidFill>
                <a:srgbClr val="00B0F0"/>
              </a:solidFill>
              <a:latin typeface="Segoe"/>
            </a:endParaRPr>
          </a:p>
        </p:txBody>
      </p:sp>
      <p:sp>
        <p:nvSpPr>
          <p:cNvPr id="16" name="TextBox 15"/>
          <p:cNvSpPr txBox="1"/>
          <p:nvPr/>
        </p:nvSpPr>
        <p:spPr>
          <a:xfrm>
            <a:off x="7246242" y="2045214"/>
            <a:ext cx="633364" cy="707886"/>
          </a:xfrm>
          <a:prstGeom prst="rect">
            <a:avLst/>
          </a:prstGeom>
          <a:noFill/>
        </p:spPr>
        <p:txBody>
          <a:bodyPr wrap="square" rtlCol="0">
            <a:spAutoFit/>
          </a:bodyPr>
          <a:lstStyle/>
          <a:p>
            <a:r>
              <a:rPr lang="en-US" sz="4000" dirty="0">
                <a:solidFill>
                  <a:srgbClr val="00B0F0"/>
                </a:solidFill>
                <a:latin typeface="Segoe"/>
              </a:rPr>
              <a:t>E</a:t>
            </a:r>
            <a:endParaRPr lang="en-US" dirty="0">
              <a:solidFill>
                <a:srgbClr val="00B0F0"/>
              </a:solidFill>
              <a:latin typeface="Segoe"/>
            </a:endParaRPr>
          </a:p>
        </p:txBody>
      </p:sp>
      <p:sp>
        <p:nvSpPr>
          <p:cNvPr id="17" name="TextBox 16"/>
          <p:cNvSpPr txBox="1"/>
          <p:nvPr/>
        </p:nvSpPr>
        <p:spPr>
          <a:xfrm>
            <a:off x="7246242" y="3834835"/>
            <a:ext cx="554960" cy="707886"/>
          </a:xfrm>
          <a:prstGeom prst="rect">
            <a:avLst/>
          </a:prstGeom>
          <a:noFill/>
        </p:spPr>
        <p:txBody>
          <a:bodyPr wrap="none" rtlCol="0">
            <a:spAutoFit/>
          </a:bodyPr>
          <a:lstStyle/>
          <a:p>
            <a:r>
              <a:rPr lang="en-US" sz="4000" dirty="0">
                <a:solidFill>
                  <a:srgbClr val="00B0F0"/>
                </a:solidFill>
                <a:latin typeface="Segoe"/>
              </a:rPr>
              <a:t>C</a:t>
            </a:r>
            <a:endParaRPr lang="en-US" dirty="0">
              <a:solidFill>
                <a:srgbClr val="00B0F0"/>
              </a:solidFill>
              <a:latin typeface="Segoe"/>
            </a:endParaRPr>
          </a:p>
        </p:txBody>
      </p:sp>
      <p:sp>
        <p:nvSpPr>
          <p:cNvPr id="18" name="TextBox 17"/>
          <p:cNvSpPr txBox="1"/>
          <p:nvPr/>
        </p:nvSpPr>
        <p:spPr>
          <a:xfrm>
            <a:off x="6412370" y="2905626"/>
            <a:ext cx="1324402" cy="707886"/>
          </a:xfrm>
          <a:prstGeom prst="rect">
            <a:avLst/>
          </a:prstGeom>
          <a:noFill/>
        </p:spPr>
        <p:txBody>
          <a:bodyPr wrap="none" rtlCol="0">
            <a:spAutoFit/>
          </a:bodyPr>
          <a:lstStyle/>
          <a:p>
            <a:r>
              <a:rPr lang="en-US" sz="4000" dirty="0" smtClean="0">
                <a:solidFill>
                  <a:srgbClr val="00B0F0"/>
                </a:solidFill>
                <a:latin typeface="Segoe"/>
              </a:rPr>
              <a:t>M&amp;C</a:t>
            </a:r>
            <a:endParaRPr lang="en-US" dirty="0">
              <a:solidFill>
                <a:srgbClr val="00B0F0"/>
              </a:solidFill>
              <a:latin typeface="Segoe"/>
            </a:endParaRPr>
          </a:p>
        </p:txBody>
      </p:sp>
      <p:cxnSp>
        <p:nvCxnSpPr>
          <p:cNvPr id="19" name="Straight Arrow Connector 18"/>
          <p:cNvCxnSpPr/>
          <p:nvPr/>
        </p:nvCxnSpPr>
        <p:spPr>
          <a:xfrm flipV="1">
            <a:off x="6172200" y="1118338"/>
            <a:ext cx="1149625" cy="17059"/>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cxnSp>
        <p:nvCxnSpPr>
          <p:cNvPr id="22" name="Straight Arrow Connector 21"/>
          <p:cNvCxnSpPr/>
          <p:nvPr/>
        </p:nvCxnSpPr>
        <p:spPr>
          <a:xfrm flipH="1">
            <a:off x="7595241" y="1609880"/>
            <a:ext cx="1" cy="535905"/>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cxnSp>
        <p:nvCxnSpPr>
          <p:cNvPr id="24" name="Straight Arrow Connector 23"/>
          <p:cNvCxnSpPr/>
          <p:nvPr/>
        </p:nvCxnSpPr>
        <p:spPr>
          <a:xfrm>
            <a:off x="7804023" y="3313757"/>
            <a:ext cx="1" cy="724689"/>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sp>
        <p:nvSpPr>
          <p:cNvPr id="31" name="Curved Up Arrow 30"/>
          <p:cNvSpPr/>
          <p:nvPr/>
        </p:nvSpPr>
        <p:spPr>
          <a:xfrm rot="5400000" flipH="1">
            <a:off x="6582975" y="1491293"/>
            <a:ext cx="654323" cy="703694"/>
          </a:xfrm>
          <a:prstGeom prst="curvedUpArrow">
            <a:avLst/>
          </a:prstGeom>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Curved Up Arrow 31"/>
          <p:cNvSpPr/>
          <p:nvPr/>
        </p:nvSpPr>
        <p:spPr>
          <a:xfrm rot="5400000" flipH="1">
            <a:off x="6548102" y="2159045"/>
            <a:ext cx="654323" cy="703694"/>
          </a:xfrm>
          <a:prstGeom prst="curvedUpArrow">
            <a:avLst/>
          </a:prstGeom>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221758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flipV="1">
            <a:off x="517358" y="2658979"/>
            <a:ext cx="8133347" cy="12032"/>
          </a:xfrm>
          <a:prstGeom prst="line">
            <a:avLst/>
          </a:prstGeom>
          <a:ln w="50800">
            <a:solidFill>
              <a:srgbClr val="00B0F0"/>
            </a:solidFill>
          </a:ln>
        </p:spPr>
        <p:style>
          <a:lnRef idx="3">
            <a:schemeClr val="accent5"/>
          </a:lnRef>
          <a:fillRef idx="0">
            <a:schemeClr val="accent5"/>
          </a:fillRef>
          <a:effectRef idx="2">
            <a:schemeClr val="accent5"/>
          </a:effectRef>
          <a:fontRef idx="minor">
            <a:schemeClr val="tx1"/>
          </a:fontRef>
        </p:style>
      </p:cxnSp>
      <p:sp>
        <p:nvSpPr>
          <p:cNvPr id="6" name="TextBox 5"/>
          <p:cNvSpPr txBox="1"/>
          <p:nvPr/>
        </p:nvSpPr>
        <p:spPr>
          <a:xfrm>
            <a:off x="517358" y="2107503"/>
            <a:ext cx="1763624" cy="523220"/>
          </a:xfrm>
          <a:prstGeom prst="rect">
            <a:avLst/>
          </a:prstGeom>
          <a:noFill/>
        </p:spPr>
        <p:txBody>
          <a:bodyPr wrap="none" rtlCol="0">
            <a:spAutoFit/>
          </a:bodyPr>
          <a:lstStyle/>
          <a:p>
            <a:r>
              <a:rPr lang="en-US" sz="2800" dirty="0" smtClean="0">
                <a:solidFill>
                  <a:srgbClr val="00B0F0"/>
                </a:solidFill>
                <a:latin typeface="Segoe"/>
              </a:rPr>
              <a:t>Predictive</a:t>
            </a:r>
            <a:endParaRPr lang="en-US" sz="2800" dirty="0">
              <a:solidFill>
                <a:srgbClr val="00B0F0"/>
              </a:solidFill>
              <a:latin typeface="Segoe"/>
            </a:endParaRPr>
          </a:p>
        </p:txBody>
      </p:sp>
      <p:sp>
        <p:nvSpPr>
          <p:cNvPr id="7" name="TextBox 6"/>
          <p:cNvSpPr txBox="1"/>
          <p:nvPr/>
        </p:nvSpPr>
        <p:spPr>
          <a:xfrm>
            <a:off x="2829437" y="2103709"/>
            <a:ext cx="3781805" cy="523220"/>
          </a:xfrm>
          <a:prstGeom prst="rect">
            <a:avLst/>
          </a:prstGeom>
          <a:noFill/>
        </p:spPr>
        <p:txBody>
          <a:bodyPr wrap="none" rtlCol="0">
            <a:spAutoFit/>
          </a:bodyPr>
          <a:lstStyle/>
          <a:p>
            <a:r>
              <a:rPr lang="en-US" sz="2800" dirty="0" smtClean="0">
                <a:solidFill>
                  <a:srgbClr val="00B0F0"/>
                </a:solidFill>
                <a:latin typeface="Segoe"/>
              </a:rPr>
              <a:t>Incremental &amp; Iterative</a:t>
            </a:r>
            <a:endParaRPr lang="en-US" sz="2800" dirty="0">
              <a:solidFill>
                <a:srgbClr val="00B0F0"/>
              </a:solidFill>
              <a:latin typeface="Segoe"/>
            </a:endParaRPr>
          </a:p>
        </p:txBody>
      </p:sp>
      <p:sp>
        <p:nvSpPr>
          <p:cNvPr id="8" name="TextBox 7"/>
          <p:cNvSpPr txBox="1"/>
          <p:nvPr/>
        </p:nvSpPr>
        <p:spPr>
          <a:xfrm>
            <a:off x="6769496" y="2135759"/>
            <a:ext cx="1584088" cy="523220"/>
          </a:xfrm>
          <a:prstGeom prst="rect">
            <a:avLst/>
          </a:prstGeom>
          <a:noFill/>
        </p:spPr>
        <p:txBody>
          <a:bodyPr wrap="none" rtlCol="0">
            <a:spAutoFit/>
          </a:bodyPr>
          <a:lstStyle/>
          <a:p>
            <a:r>
              <a:rPr lang="en-US" sz="2800" dirty="0" smtClean="0">
                <a:solidFill>
                  <a:srgbClr val="00B0F0"/>
                </a:solidFill>
                <a:latin typeface="Segoe"/>
              </a:rPr>
              <a:t>Adaptive</a:t>
            </a:r>
            <a:endParaRPr lang="en-US" sz="2800" dirty="0">
              <a:solidFill>
                <a:srgbClr val="00B0F0"/>
              </a:solidFill>
              <a:latin typeface="Segoe"/>
            </a:endParaRPr>
          </a:p>
        </p:txBody>
      </p:sp>
      <p:sp>
        <p:nvSpPr>
          <p:cNvPr id="9" name="TextBox 8"/>
          <p:cNvSpPr txBox="1"/>
          <p:nvPr/>
        </p:nvSpPr>
        <p:spPr>
          <a:xfrm>
            <a:off x="1643308" y="3005861"/>
            <a:ext cx="1589987" cy="523220"/>
          </a:xfrm>
          <a:prstGeom prst="rect">
            <a:avLst/>
          </a:prstGeom>
          <a:noFill/>
        </p:spPr>
        <p:txBody>
          <a:bodyPr wrap="none" rtlCol="0">
            <a:spAutoFit/>
          </a:bodyPr>
          <a:lstStyle/>
          <a:p>
            <a:r>
              <a:rPr lang="en-US" sz="2800" dirty="0" smtClean="0">
                <a:solidFill>
                  <a:srgbClr val="00B0F0"/>
                </a:solidFill>
                <a:latin typeface="Segoe"/>
              </a:rPr>
              <a:t>Waterfall</a:t>
            </a:r>
            <a:endParaRPr lang="en-US" sz="2800" dirty="0">
              <a:solidFill>
                <a:srgbClr val="00B0F0"/>
              </a:solidFill>
              <a:latin typeface="Segoe"/>
            </a:endParaRPr>
          </a:p>
        </p:txBody>
      </p:sp>
      <p:sp>
        <p:nvSpPr>
          <p:cNvPr id="10" name="TextBox 9"/>
          <p:cNvSpPr txBox="1"/>
          <p:nvPr/>
        </p:nvSpPr>
        <p:spPr>
          <a:xfrm>
            <a:off x="4311316" y="3005861"/>
            <a:ext cx="1104790" cy="523220"/>
          </a:xfrm>
          <a:prstGeom prst="rect">
            <a:avLst/>
          </a:prstGeom>
          <a:noFill/>
        </p:spPr>
        <p:txBody>
          <a:bodyPr wrap="none" rtlCol="0">
            <a:spAutoFit/>
          </a:bodyPr>
          <a:lstStyle/>
          <a:p>
            <a:r>
              <a:rPr lang="en-US" sz="2800" dirty="0" smtClean="0">
                <a:solidFill>
                  <a:srgbClr val="00B0F0"/>
                </a:solidFill>
                <a:latin typeface="Segoe"/>
              </a:rPr>
              <a:t>Spiral</a:t>
            </a:r>
            <a:endParaRPr lang="en-US" sz="2800" dirty="0">
              <a:solidFill>
                <a:srgbClr val="00B0F0"/>
              </a:solidFill>
              <a:latin typeface="Segoe"/>
            </a:endParaRPr>
          </a:p>
        </p:txBody>
      </p:sp>
      <p:sp>
        <p:nvSpPr>
          <p:cNvPr id="11" name="TextBox 10"/>
          <p:cNvSpPr txBox="1"/>
          <p:nvPr/>
        </p:nvSpPr>
        <p:spPr>
          <a:xfrm>
            <a:off x="6277213" y="3005861"/>
            <a:ext cx="984565" cy="523220"/>
          </a:xfrm>
          <a:prstGeom prst="rect">
            <a:avLst/>
          </a:prstGeom>
          <a:noFill/>
        </p:spPr>
        <p:txBody>
          <a:bodyPr wrap="none" rtlCol="0">
            <a:spAutoFit/>
          </a:bodyPr>
          <a:lstStyle/>
          <a:p>
            <a:r>
              <a:rPr lang="en-US" sz="2800" dirty="0" smtClean="0">
                <a:solidFill>
                  <a:srgbClr val="00B0F0"/>
                </a:solidFill>
                <a:latin typeface="Segoe"/>
              </a:rPr>
              <a:t>Agile</a:t>
            </a:r>
            <a:endParaRPr lang="en-US" sz="2800" dirty="0">
              <a:solidFill>
                <a:srgbClr val="00B0F0"/>
              </a:solidFill>
              <a:latin typeface="Segoe"/>
            </a:endParaRPr>
          </a:p>
        </p:txBody>
      </p:sp>
    </p:spTree>
    <p:extLst>
      <p:ext uri="{BB962C8B-B14F-4D97-AF65-F5344CB8AC3E}">
        <p14:creationId xmlns:p14="http://schemas.microsoft.com/office/powerpoint/2010/main" val="489465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019" y="140870"/>
            <a:ext cx="7772400" cy="1021556"/>
          </a:xfrm>
        </p:spPr>
        <p:txBody>
          <a:bodyPr/>
          <a:lstStyle/>
          <a:p>
            <a:r>
              <a:rPr lang="en-US" dirty="0" smtClean="0"/>
              <a:t>Agile Terms</a:t>
            </a:r>
            <a:endParaRPr lang="en-US" dirty="0"/>
          </a:p>
        </p:txBody>
      </p:sp>
      <p:sp>
        <p:nvSpPr>
          <p:cNvPr id="4" name="TextBox 3"/>
          <p:cNvSpPr txBox="1"/>
          <p:nvPr/>
        </p:nvSpPr>
        <p:spPr>
          <a:xfrm>
            <a:off x="878306" y="1162426"/>
            <a:ext cx="5864106" cy="3754874"/>
          </a:xfrm>
          <a:prstGeom prst="rect">
            <a:avLst/>
          </a:prstGeom>
          <a:noFill/>
        </p:spPr>
        <p:txBody>
          <a:bodyPr wrap="none" rtlCol="0">
            <a:spAutoFit/>
          </a:bodyPr>
          <a:lstStyle/>
          <a:p>
            <a:r>
              <a:rPr lang="en-US" sz="2000" dirty="0" smtClean="0">
                <a:solidFill>
                  <a:srgbClr val="00B0F0"/>
                </a:solidFill>
                <a:latin typeface="Segoe"/>
              </a:rPr>
              <a:t>Agile – values &amp; practices - CULTURE</a:t>
            </a:r>
          </a:p>
          <a:p>
            <a:endParaRPr lang="en-US" sz="2000" dirty="0" smtClean="0">
              <a:solidFill>
                <a:srgbClr val="00B0F0"/>
              </a:solidFill>
              <a:latin typeface="Segoe"/>
            </a:endParaRPr>
          </a:p>
          <a:p>
            <a:r>
              <a:rPr lang="en-US" sz="2000" dirty="0" smtClean="0">
                <a:solidFill>
                  <a:srgbClr val="00B0F0"/>
                </a:solidFill>
                <a:latin typeface="Segoe"/>
              </a:rPr>
              <a:t>Scrum &amp; Sprint - frameworks</a:t>
            </a:r>
          </a:p>
          <a:p>
            <a:r>
              <a:rPr lang="en-US" sz="2000" dirty="0" smtClean="0">
                <a:solidFill>
                  <a:srgbClr val="00B0F0"/>
                </a:solidFill>
                <a:latin typeface="Segoe"/>
              </a:rPr>
              <a:t>Backlog – Stories and tasks, grooming</a:t>
            </a:r>
          </a:p>
          <a:p>
            <a:r>
              <a:rPr lang="en-US" sz="2000" dirty="0" smtClean="0">
                <a:solidFill>
                  <a:srgbClr val="00B0F0"/>
                </a:solidFill>
                <a:latin typeface="Segoe"/>
              </a:rPr>
              <a:t>Lean – Kanban limits work permitted</a:t>
            </a:r>
          </a:p>
          <a:p>
            <a:r>
              <a:rPr lang="en-US" sz="2000" dirty="0">
                <a:solidFill>
                  <a:srgbClr val="00B0F0"/>
                </a:solidFill>
                <a:latin typeface="Segoe"/>
              </a:rPr>
              <a:t>Extreme programming (XP) – </a:t>
            </a:r>
            <a:r>
              <a:rPr lang="en-US" sz="2000" dirty="0" err="1">
                <a:solidFill>
                  <a:srgbClr val="00B0F0"/>
                </a:solidFill>
                <a:latin typeface="Segoe"/>
              </a:rPr>
              <a:t>timeboxes</a:t>
            </a:r>
            <a:endParaRPr lang="en-US" sz="2000" dirty="0">
              <a:solidFill>
                <a:srgbClr val="00B0F0"/>
              </a:solidFill>
              <a:latin typeface="Segoe"/>
            </a:endParaRPr>
          </a:p>
          <a:p>
            <a:endParaRPr lang="en-US" dirty="0" smtClean="0">
              <a:solidFill>
                <a:srgbClr val="00B0F0"/>
              </a:solidFill>
              <a:latin typeface="Segoe"/>
            </a:endParaRPr>
          </a:p>
          <a:p>
            <a:endParaRPr lang="en-US" dirty="0">
              <a:solidFill>
                <a:srgbClr val="00B0F0"/>
              </a:solidFill>
              <a:latin typeface="Segoe"/>
            </a:endParaRPr>
          </a:p>
          <a:p>
            <a:r>
              <a:rPr lang="en-US" sz="1600" dirty="0" smtClean="0">
                <a:solidFill>
                  <a:srgbClr val="00B0F0"/>
                </a:solidFill>
                <a:latin typeface="Segoe"/>
              </a:rPr>
              <a:t>Other terms: Pig &amp; Chicken, Standups, merciless refactoring, </a:t>
            </a:r>
          </a:p>
          <a:p>
            <a:r>
              <a:rPr lang="en-US" sz="1600" dirty="0" smtClean="0">
                <a:solidFill>
                  <a:srgbClr val="00B0F0"/>
                </a:solidFill>
                <a:latin typeface="Segoe"/>
              </a:rPr>
              <a:t>pair programming, Pirate Metrics, test driven development, </a:t>
            </a:r>
          </a:p>
          <a:p>
            <a:endParaRPr lang="en-US" sz="1600" dirty="0" smtClean="0">
              <a:solidFill>
                <a:srgbClr val="00B0F0"/>
              </a:solidFill>
              <a:latin typeface="Segoe"/>
            </a:endParaRPr>
          </a:p>
          <a:p>
            <a:r>
              <a:rPr lang="en-US" sz="1600" dirty="0" smtClean="0">
                <a:solidFill>
                  <a:srgbClr val="00B0F0"/>
                </a:solidFill>
                <a:latin typeface="Segoe"/>
              </a:rPr>
              <a:t>Planning Game – sprint and release  (2 of 5 levels of planning)</a:t>
            </a:r>
          </a:p>
          <a:p>
            <a:endParaRPr lang="en-US" dirty="0"/>
          </a:p>
        </p:txBody>
      </p:sp>
    </p:spTree>
    <p:extLst>
      <p:ext uri="{BB962C8B-B14F-4D97-AF65-F5344CB8AC3E}">
        <p14:creationId xmlns:p14="http://schemas.microsoft.com/office/powerpoint/2010/main" val="5457365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3871" y="381502"/>
            <a:ext cx="7772400" cy="1021556"/>
          </a:xfrm>
        </p:spPr>
        <p:txBody>
          <a:bodyPr/>
          <a:lstStyle/>
          <a:p>
            <a:r>
              <a:rPr lang="en-US" dirty="0" smtClean="0"/>
              <a:t>Scrum</a:t>
            </a:r>
            <a:endParaRPr lang="en-US" dirty="0"/>
          </a:p>
        </p:txBody>
      </p:sp>
      <p:sp>
        <p:nvSpPr>
          <p:cNvPr id="4" name="TextBox 3"/>
          <p:cNvSpPr txBox="1"/>
          <p:nvPr/>
        </p:nvSpPr>
        <p:spPr>
          <a:xfrm>
            <a:off x="3681662" y="381502"/>
            <a:ext cx="5173579" cy="4247317"/>
          </a:xfrm>
          <a:prstGeom prst="rect">
            <a:avLst/>
          </a:prstGeom>
          <a:noFill/>
        </p:spPr>
        <p:txBody>
          <a:bodyPr wrap="square" rtlCol="0">
            <a:spAutoFit/>
          </a:bodyPr>
          <a:lstStyle/>
          <a:p>
            <a:r>
              <a:rPr lang="en-US" dirty="0">
                <a:solidFill>
                  <a:srgbClr val="00B0F0"/>
                </a:solidFill>
                <a:latin typeface="Segoe"/>
              </a:rPr>
              <a:t>Product Owner</a:t>
            </a:r>
          </a:p>
          <a:p>
            <a:r>
              <a:rPr lang="en-US" dirty="0" err="1">
                <a:solidFill>
                  <a:srgbClr val="00B0F0"/>
                </a:solidFill>
                <a:latin typeface="Segoe"/>
              </a:rPr>
              <a:t>ScrumMaster</a:t>
            </a:r>
            <a:endParaRPr lang="en-US" dirty="0">
              <a:solidFill>
                <a:srgbClr val="00B0F0"/>
              </a:solidFill>
              <a:latin typeface="Segoe"/>
            </a:endParaRPr>
          </a:p>
          <a:p>
            <a:r>
              <a:rPr lang="en-US" dirty="0">
                <a:solidFill>
                  <a:srgbClr val="00B0F0"/>
                </a:solidFill>
                <a:latin typeface="Segoe"/>
              </a:rPr>
              <a:t>(Scrum) </a:t>
            </a:r>
            <a:r>
              <a:rPr lang="en-US" dirty="0" smtClean="0">
                <a:solidFill>
                  <a:srgbClr val="00B0F0"/>
                </a:solidFill>
                <a:latin typeface="Segoe"/>
              </a:rPr>
              <a:t>Team</a:t>
            </a:r>
          </a:p>
          <a:p>
            <a:endParaRPr lang="en-US" dirty="0">
              <a:solidFill>
                <a:srgbClr val="00B0F0"/>
              </a:solidFill>
              <a:latin typeface="Segoe"/>
            </a:endParaRPr>
          </a:p>
          <a:p>
            <a:r>
              <a:rPr lang="en-US" u="sng" dirty="0">
                <a:solidFill>
                  <a:srgbClr val="00B0F0"/>
                </a:solidFill>
                <a:latin typeface="Segoe"/>
              </a:rPr>
              <a:t>Four ceremonies</a:t>
            </a:r>
            <a:r>
              <a:rPr lang="en-US" dirty="0">
                <a:solidFill>
                  <a:srgbClr val="00B0F0"/>
                </a:solidFill>
                <a:latin typeface="Segoe"/>
              </a:rPr>
              <a:t>:</a:t>
            </a:r>
          </a:p>
          <a:p>
            <a:r>
              <a:rPr lang="en-US" dirty="0">
                <a:solidFill>
                  <a:srgbClr val="00B0F0"/>
                </a:solidFill>
                <a:latin typeface="Segoe"/>
              </a:rPr>
              <a:t>Daily Standup Meeting</a:t>
            </a:r>
          </a:p>
          <a:p>
            <a:r>
              <a:rPr lang="en-US" dirty="0">
                <a:solidFill>
                  <a:srgbClr val="00B0F0"/>
                </a:solidFill>
                <a:latin typeface="Segoe"/>
              </a:rPr>
              <a:t>Sprint Planning Meeting</a:t>
            </a:r>
          </a:p>
          <a:p>
            <a:r>
              <a:rPr lang="en-US" dirty="0">
                <a:solidFill>
                  <a:srgbClr val="00B0F0"/>
                </a:solidFill>
                <a:latin typeface="Segoe"/>
              </a:rPr>
              <a:t>Sprint Review</a:t>
            </a:r>
          </a:p>
          <a:p>
            <a:r>
              <a:rPr lang="en-US" dirty="0">
                <a:solidFill>
                  <a:srgbClr val="00B0F0"/>
                </a:solidFill>
                <a:latin typeface="Segoe"/>
              </a:rPr>
              <a:t>Retrospective</a:t>
            </a:r>
          </a:p>
          <a:p>
            <a:endParaRPr lang="en-US" dirty="0" smtClean="0">
              <a:solidFill>
                <a:srgbClr val="00B0F0"/>
              </a:solidFill>
              <a:latin typeface="Segoe"/>
            </a:endParaRPr>
          </a:p>
          <a:p>
            <a:r>
              <a:rPr lang="en-US" u="sng" dirty="0" smtClean="0">
                <a:solidFill>
                  <a:srgbClr val="00B0F0"/>
                </a:solidFill>
                <a:latin typeface="Segoe"/>
              </a:rPr>
              <a:t>Three </a:t>
            </a:r>
            <a:r>
              <a:rPr lang="en-US" u="sng" dirty="0">
                <a:solidFill>
                  <a:srgbClr val="00B0F0"/>
                </a:solidFill>
                <a:latin typeface="Segoe"/>
              </a:rPr>
              <a:t>artifacts</a:t>
            </a:r>
            <a:r>
              <a:rPr lang="en-US" dirty="0">
                <a:solidFill>
                  <a:srgbClr val="00B0F0"/>
                </a:solidFill>
                <a:latin typeface="Segoe"/>
              </a:rPr>
              <a:t>:</a:t>
            </a:r>
          </a:p>
          <a:p>
            <a:r>
              <a:rPr lang="en-US" dirty="0">
                <a:solidFill>
                  <a:srgbClr val="00B0F0"/>
                </a:solidFill>
                <a:latin typeface="Segoe"/>
              </a:rPr>
              <a:t>Burndown charts</a:t>
            </a:r>
          </a:p>
          <a:p>
            <a:r>
              <a:rPr lang="en-US" dirty="0">
                <a:solidFill>
                  <a:srgbClr val="00B0F0"/>
                </a:solidFill>
                <a:latin typeface="Segoe"/>
              </a:rPr>
              <a:t>Product backlog</a:t>
            </a:r>
          </a:p>
          <a:p>
            <a:r>
              <a:rPr lang="en-US" dirty="0">
                <a:solidFill>
                  <a:srgbClr val="00B0F0"/>
                </a:solidFill>
                <a:latin typeface="Segoe"/>
              </a:rPr>
              <a:t>Sprint backlog</a:t>
            </a:r>
          </a:p>
          <a:p>
            <a:endParaRPr lang="en-US" dirty="0">
              <a:solidFill>
                <a:srgbClr val="00B0F0"/>
              </a:solidFill>
              <a:latin typeface="Segoe"/>
            </a:endParaRPr>
          </a:p>
        </p:txBody>
      </p:sp>
    </p:spTree>
    <p:extLst>
      <p:ext uri="{BB962C8B-B14F-4D97-AF65-F5344CB8AC3E}">
        <p14:creationId xmlns:p14="http://schemas.microsoft.com/office/powerpoint/2010/main" val="28183044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p:cNvGraphicFramePr>
            <a:graphicFrameLocks noChangeAspect="1"/>
          </p:cNvGraphicFramePr>
          <p:nvPr>
            <p:extLst>
              <p:ext uri="{D42A27DB-BD31-4B8C-83A1-F6EECF244321}">
                <p14:modId xmlns:p14="http://schemas.microsoft.com/office/powerpoint/2010/main" val="199141964"/>
              </p:ext>
            </p:extLst>
          </p:nvPr>
        </p:nvGraphicFramePr>
        <p:xfrm>
          <a:off x="379024" y="746281"/>
          <a:ext cx="4869556" cy="4064000"/>
        </p:xfrm>
        <a:graphic>
          <a:graphicData uri="http://schemas.openxmlformats.org/presentationml/2006/ole">
            <mc:AlternateContent xmlns:mc="http://schemas.openxmlformats.org/markup-compatibility/2006">
              <mc:Choice xmlns:v="urn:schemas-microsoft-com:vml" Requires="v">
                <p:oleObj spid="_x0000_s1065" name="Document" r:id="rId5" imgW="5626100" imgH="5765800" progId="Word.Document.12">
                  <p:embed/>
                </p:oleObj>
              </mc:Choice>
              <mc:Fallback>
                <p:oleObj name="Document" r:id="rId5" imgW="5626100" imgH="5765800" progId="Word.Document.12">
                  <p:embed/>
                  <p:pic>
                    <p:nvPicPr>
                      <p:cNvPr id="0" name=""/>
                      <p:cNvPicPr/>
                      <p:nvPr/>
                    </p:nvPicPr>
                    <p:blipFill>
                      <a:blip r:embed="rId6"/>
                      <a:stretch>
                        <a:fillRect/>
                      </a:stretch>
                    </p:blipFill>
                    <p:spPr>
                      <a:xfrm>
                        <a:off x="379024" y="746281"/>
                        <a:ext cx="4869556" cy="4064000"/>
                      </a:xfrm>
                      <a:prstGeom prst="rect">
                        <a:avLst/>
                      </a:prstGeom>
                    </p:spPr>
                  </p:pic>
                </p:oleObj>
              </mc:Fallback>
            </mc:AlternateContent>
          </a:graphicData>
        </a:graphic>
      </p:graphicFrame>
      <p:sp>
        <p:nvSpPr>
          <p:cNvPr id="8" name="TextBox 7"/>
          <p:cNvSpPr txBox="1"/>
          <p:nvPr/>
        </p:nvSpPr>
        <p:spPr>
          <a:xfrm>
            <a:off x="295347" y="186675"/>
            <a:ext cx="3258374" cy="461665"/>
          </a:xfrm>
          <a:prstGeom prst="rect">
            <a:avLst/>
          </a:prstGeom>
          <a:noFill/>
        </p:spPr>
        <p:txBody>
          <a:bodyPr wrap="none" rtlCol="0">
            <a:spAutoFit/>
          </a:bodyPr>
          <a:lstStyle/>
          <a:p>
            <a:r>
              <a:rPr lang="en-US" sz="2400" dirty="0" smtClean="0">
                <a:solidFill>
                  <a:srgbClr val="3AD7E8"/>
                </a:solidFill>
                <a:latin typeface="Segoe"/>
                <a:cs typeface="Segoe"/>
              </a:rPr>
              <a:t>Highest Paying IT jobs</a:t>
            </a:r>
            <a:endParaRPr lang="en-US" sz="2400" dirty="0">
              <a:solidFill>
                <a:srgbClr val="3AD7E8"/>
              </a:solidFill>
              <a:latin typeface="Segoe"/>
              <a:cs typeface="Segoe"/>
            </a:endParaRPr>
          </a:p>
        </p:txBody>
      </p:sp>
      <p:sp>
        <p:nvSpPr>
          <p:cNvPr id="2" name="TextBox 1"/>
          <p:cNvSpPr txBox="1"/>
          <p:nvPr/>
        </p:nvSpPr>
        <p:spPr>
          <a:xfrm>
            <a:off x="5363110" y="1753148"/>
            <a:ext cx="3695242" cy="1569660"/>
          </a:xfrm>
          <a:prstGeom prst="rect">
            <a:avLst/>
          </a:prstGeom>
          <a:noFill/>
        </p:spPr>
        <p:txBody>
          <a:bodyPr wrap="none" rtlCol="0">
            <a:spAutoFit/>
          </a:bodyPr>
          <a:lstStyle/>
          <a:p>
            <a:r>
              <a:rPr lang="en-US" sz="1600" dirty="0">
                <a:solidFill>
                  <a:srgbClr val="00B0F0"/>
                </a:solidFill>
                <a:latin typeface="Segoe"/>
              </a:rPr>
              <a:t>1 CCNP Routing &amp; Switching 	$</a:t>
            </a:r>
            <a:r>
              <a:rPr lang="en-US" sz="1600" dirty="0" smtClean="0">
                <a:solidFill>
                  <a:srgbClr val="00B0F0"/>
                </a:solidFill>
                <a:latin typeface="Segoe"/>
              </a:rPr>
              <a:t>95,881</a:t>
            </a:r>
          </a:p>
          <a:p>
            <a:r>
              <a:rPr lang="en-US" sz="1600" dirty="0" smtClean="0">
                <a:solidFill>
                  <a:srgbClr val="00B0F0"/>
                </a:solidFill>
                <a:latin typeface="Segoe"/>
              </a:rPr>
              <a:t>2 </a:t>
            </a:r>
            <a:r>
              <a:rPr lang="en-US" sz="1600" dirty="0">
                <a:solidFill>
                  <a:srgbClr val="00B0F0"/>
                </a:solidFill>
                <a:latin typeface="Segoe"/>
              </a:rPr>
              <a:t>Security+ 		$81,467</a:t>
            </a:r>
            <a:br>
              <a:rPr lang="en-US" sz="1600" dirty="0">
                <a:solidFill>
                  <a:srgbClr val="00B0F0"/>
                </a:solidFill>
                <a:latin typeface="Segoe"/>
              </a:rPr>
            </a:br>
            <a:r>
              <a:rPr lang="en-US" sz="1600" dirty="0" smtClean="0">
                <a:solidFill>
                  <a:srgbClr val="00B0F0"/>
                </a:solidFill>
                <a:latin typeface="Segoe"/>
              </a:rPr>
              <a:t>3 CCNA </a:t>
            </a:r>
            <a:r>
              <a:rPr lang="en-US" sz="1600" dirty="0">
                <a:solidFill>
                  <a:srgbClr val="00B0F0"/>
                </a:solidFill>
                <a:latin typeface="Segoe"/>
              </a:rPr>
              <a:t>Routing &amp; Switching 	$79,942</a:t>
            </a:r>
            <a:br>
              <a:rPr lang="en-US" sz="1600" dirty="0">
                <a:solidFill>
                  <a:srgbClr val="00B0F0"/>
                </a:solidFill>
                <a:latin typeface="Segoe"/>
              </a:rPr>
            </a:br>
            <a:r>
              <a:rPr lang="en-US" sz="1600" dirty="0" smtClean="0">
                <a:solidFill>
                  <a:srgbClr val="00B0F0"/>
                </a:solidFill>
                <a:latin typeface="Segoe"/>
              </a:rPr>
              <a:t>4 </a:t>
            </a:r>
            <a:r>
              <a:rPr lang="en-US" sz="1600" dirty="0">
                <a:solidFill>
                  <a:srgbClr val="00B0F0"/>
                </a:solidFill>
                <a:latin typeface="Segoe"/>
              </a:rPr>
              <a:t>Network+ </a:t>
            </a:r>
            <a:r>
              <a:rPr lang="en-US" sz="1600" dirty="0" smtClean="0">
                <a:solidFill>
                  <a:srgbClr val="00B0F0"/>
                </a:solidFill>
                <a:latin typeface="Segoe"/>
              </a:rPr>
              <a:t>		$</a:t>
            </a:r>
            <a:r>
              <a:rPr lang="en-US" sz="1600" dirty="0">
                <a:solidFill>
                  <a:srgbClr val="00B0F0"/>
                </a:solidFill>
                <a:latin typeface="Segoe"/>
              </a:rPr>
              <a:t>74,828</a:t>
            </a:r>
            <a:br>
              <a:rPr lang="en-US" sz="1600" dirty="0">
                <a:solidFill>
                  <a:srgbClr val="00B0F0"/>
                </a:solidFill>
                <a:latin typeface="Segoe"/>
              </a:rPr>
            </a:br>
            <a:r>
              <a:rPr lang="en-US" sz="1600" dirty="0" smtClean="0">
                <a:solidFill>
                  <a:srgbClr val="00B0F0"/>
                </a:solidFill>
                <a:latin typeface="Segoe"/>
              </a:rPr>
              <a:t>5 A+ </a:t>
            </a:r>
            <a:r>
              <a:rPr lang="en-US" sz="1600" dirty="0">
                <a:solidFill>
                  <a:srgbClr val="00B0F0"/>
                </a:solidFill>
                <a:latin typeface="Segoe"/>
              </a:rPr>
              <a:t>			$72,546</a:t>
            </a:r>
            <a:br>
              <a:rPr lang="en-US" sz="1600" dirty="0">
                <a:solidFill>
                  <a:srgbClr val="00B0F0"/>
                </a:solidFill>
                <a:latin typeface="Segoe"/>
              </a:rPr>
            </a:br>
            <a:endParaRPr lang="en-US" sz="1600" dirty="0">
              <a:solidFill>
                <a:srgbClr val="00B0F0"/>
              </a:solidFill>
              <a:latin typeface="Segoe"/>
            </a:endParaRPr>
          </a:p>
        </p:txBody>
      </p:sp>
      <p:cxnSp>
        <p:nvCxnSpPr>
          <p:cNvPr id="4" name="Straight Arrow Connector 3"/>
          <p:cNvCxnSpPr/>
          <p:nvPr/>
        </p:nvCxnSpPr>
        <p:spPr>
          <a:xfrm flipH="1">
            <a:off x="5167901" y="1212351"/>
            <a:ext cx="678095" cy="739739"/>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cxnSp>
        <p:nvCxnSpPr>
          <p:cNvPr id="9" name="Straight Arrow Connector 8"/>
          <p:cNvCxnSpPr/>
          <p:nvPr/>
        </p:nvCxnSpPr>
        <p:spPr>
          <a:xfrm flipH="1" flipV="1">
            <a:off x="5167902" y="4166422"/>
            <a:ext cx="1027415" cy="1472"/>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cxnSp>
        <p:nvCxnSpPr>
          <p:cNvPr id="10" name="Straight Arrow Connector 9"/>
          <p:cNvCxnSpPr/>
          <p:nvPr/>
        </p:nvCxnSpPr>
        <p:spPr>
          <a:xfrm flipH="1" flipV="1">
            <a:off x="5167901" y="3518020"/>
            <a:ext cx="1027416" cy="6016"/>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34611768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1028700" y="736600"/>
            <a:ext cx="7086600" cy="3670300"/>
          </a:xfrm>
          <a:prstGeom prst="rect">
            <a:avLst/>
          </a:prstGeom>
          <a:solidFill>
            <a:schemeClr val="bg1"/>
          </a:solidFill>
        </p:spPr>
      </p:pic>
      <p:sp>
        <p:nvSpPr>
          <p:cNvPr id="6" name="TextBox 5"/>
          <p:cNvSpPr txBox="1"/>
          <p:nvPr/>
        </p:nvSpPr>
        <p:spPr>
          <a:xfrm>
            <a:off x="5158154" y="4635500"/>
            <a:ext cx="3497021" cy="369332"/>
          </a:xfrm>
          <a:prstGeom prst="rect">
            <a:avLst/>
          </a:prstGeom>
          <a:noFill/>
        </p:spPr>
        <p:txBody>
          <a:bodyPr wrap="none" rtlCol="0">
            <a:spAutoFit/>
          </a:bodyPr>
          <a:lstStyle/>
          <a:p>
            <a:r>
              <a:rPr lang="en-US" i="1" dirty="0" smtClean="0">
                <a:solidFill>
                  <a:srgbClr val="3AD7E8"/>
                </a:solidFill>
              </a:rPr>
              <a:t>Certification Magazine</a:t>
            </a:r>
            <a:r>
              <a:rPr lang="en-US" dirty="0" smtClean="0">
                <a:solidFill>
                  <a:srgbClr val="3AD7E8"/>
                </a:solidFill>
              </a:rPr>
              <a:t> 2014 Survey</a:t>
            </a:r>
            <a:endParaRPr lang="en-US" dirty="0">
              <a:solidFill>
                <a:srgbClr val="3AD7E8"/>
              </a:solidFill>
            </a:endParaRPr>
          </a:p>
        </p:txBody>
      </p:sp>
    </p:spTree>
    <p:extLst>
      <p:ext uri="{BB962C8B-B14F-4D97-AF65-F5344CB8AC3E}">
        <p14:creationId xmlns:p14="http://schemas.microsoft.com/office/powerpoint/2010/main" val="20878998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161561" y="92808"/>
            <a:ext cx="6785708" cy="4796952"/>
          </a:xfrm>
          <a:prstGeom prst="rect">
            <a:avLst/>
          </a:prstGeom>
        </p:spPr>
      </p:pic>
      <p:sp>
        <p:nvSpPr>
          <p:cNvPr id="5" name="TextBox 4"/>
          <p:cNvSpPr txBox="1"/>
          <p:nvPr/>
        </p:nvSpPr>
        <p:spPr>
          <a:xfrm>
            <a:off x="312616" y="2994270"/>
            <a:ext cx="433194" cy="369332"/>
          </a:xfrm>
          <a:prstGeom prst="rect">
            <a:avLst/>
          </a:prstGeom>
          <a:noFill/>
        </p:spPr>
        <p:txBody>
          <a:bodyPr wrap="none" rtlCol="0">
            <a:spAutoFit/>
          </a:bodyPr>
          <a:lstStyle/>
          <a:p>
            <a:r>
              <a:rPr lang="en-US" dirty="0" smtClean="0">
                <a:solidFill>
                  <a:srgbClr val="3AD7E8"/>
                </a:solidFill>
              </a:rPr>
              <a:t>A+</a:t>
            </a:r>
            <a:endParaRPr lang="en-US" dirty="0">
              <a:solidFill>
                <a:srgbClr val="3AD7E8"/>
              </a:solidFill>
            </a:endParaRPr>
          </a:p>
        </p:txBody>
      </p:sp>
      <p:sp>
        <p:nvSpPr>
          <p:cNvPr id="7" name="TextBox 6"/>
          <p:cNvSpPr txBox="1"/>
          <p:nvPr/>
        </p:nvSpPr>
        <p:spPr>
          <a:xfrm>
            <a:off x="87924" y="3829538"/>
            <a:ext cx="1056700" cy="369332"/>
          </a:xfrm>
          <a:prstGeom prst="rect">
            <a:avLst/>
          </a:prstGeom>
          <a:noFill/>
        </p:spPr>
        <p:txBody>
          <a:bodyPr wrap="none" rtlCol="0">
            <a:spAutoFit/>
          </a:bodyPr>
          <a:lstStyle/>
          <a:p>
            <a:r>
              <a:rPr lang="en-US" dirty="0" smtClean="0">
                <a:solidFill>
                  <a:srgbClr val="3AD7E8"/>
                </a:solidFill>
              </a:rPr>
              <a:t>Security+</a:t>
            </a:r>
            <a:endParaRPr lang="en-US" dirty="0">
              <a:solidFill>
                <a:srgbClr val="3AD7E8"/>
              </a:solidFill>
            </a:endParaRPr>
          </a:p>
        </p:txBody>
      </p:sp>
      <p:sp>
        <p:nvSpPr>
          <p:cNvPr id="8" name="TextBox 7"/>
          <p:cNvSpPr txBox="1"/>
          <p:nvPr/>
        </p:nvSpPr>
        <p:spPr>
          <a:xfrm>
            <a:off x="8167077" y="3751385"/>
            <a:ext cx="564277" cy="369332"/>
          </a:xfrm>
          <a:prstGeom prst="rect">
            <a:avLst/>
          </a:prstGeom>
          <a:noFill/>
        </p:spPr>
        <p:txBody>
          <a:bodyPr wrap="none" rtlCol="0">
            <a:spAutoFit/>
          </a:bodyPr>
          <a:lstStyle/>
          <a:p>
            <a:r>
              <a:rPr lang="en-US" dirty="0" smtClean="0">
                <a:solidFill>
                  <a:srgbClr val="3AD7E8"/>
                </a:solidFill>
              </a:rPr>
              <a:t>CEH</a:t>
            </a:r>
            <a:endParaRPr lang="en-US" dirty="0">
              <a:solidFill>
                <a:srgbClr val="3AD7E8"/>
              </a:solidFill>
            </a:endParaRPr>
          </a:p>
        </p:txBody>
      </p:sp>
      <p:sp>
        <p:nvSpPr>
          <p:cNvPr id="9" name="TextBox 8"/>
          <p:cNvSpPr txBox="1"/>
          <p:nvPr/>
        </p:nvSpPr>
        <p:spPr>
          <a:xfrm>
            <a:off x="302846" y="2373923"/>
            <a:ext cx="518091" cy="369332"/>
          </a:xfrm>
          <a:prstGeom prst="rect">
            <a:avLst/>
          </a:prstGeom>
          <a:noFill/>
        </p:spPr>
        <p:txBody>
          <a:bodyPr wrap="none" rtlCol="0">
            <a:spAutoFit/>
          </a:bodyPr>
          <a:lstStyle/>
          <a:p>
            <a:r>
              <a:rPr lang="en-US" dirty="0" smtClean="0">
                <a:solidFill>
                  <a:srgbClr val="3AD7E8"/>
                </a:solidFill>
              </a:rPr>
              <a:t>ITIL</a:t>
            </a:r>
            <a:endParaRPr lang="en-US" dirty="0">
              <a:solidFill>
                <a:srgbClr val="3AD7E8"/>
              </a:solidFill>
            </a:endParaRPr>
          </a:p>
        </p:txBody>
      </p:sp>
      <p:sp>
        <p:nvSpPr>
          <p:cNvPr id="10" name="TextBox 9"/>
          <p:cNvSpPr txBox="1"/>
          <p:nvPr/>
        </p:nvSpPr>
        <p:spPr>
          <a:xfrm>
            <a:off x="8264769" y="1294423"/>
            <a:ext cx="620683" cy="369332"/>
          </a:xfrm>
          <a:prstGeom prst="rect">
            <a:avLst/>
          </a:prstGeom>
          <a:noFill/>
        </p:spPr>
        <p:txBody>
          <a:bodyPr wrap="none" rtlCol="0">
            <a:spAutoFit/>
          </a:bodyPr>
          <a:lstStyle/>
          <a:p>
            <a:r>
              <a:rPr lang="en-US" dirty="0" smtClean="0">
                <a:solidFill>
                  <a:srgbClr val="3AD7E8"/>
                </a:solidFill>
              </a:rPr>
              <a:t>PMP</a:t>
            </a:r>
            <a:endParaRPr lang="en-US" dirty="0">
              <a:solidFill>
                <a:srgbClr val="3AD7E8"/>
              </a:solidFill>
            </a:endParaRPr>
          </a:p>
        </p:txBody>
      </p:sp>
      <p:sp>
        <p:nvSpPr>
          <p:cNvPr id="11" name="TextBox 10"/>
          <p:cNvSpPr txBox="1"/>
          <p:nvPr/>
        </p:nvSpPr>
        <p:spPr>
          <a:xfrm>
            <a:off x="8333154" y="3179884"/>
            <a:ext cx="697627" cy="369332"/>
          </a:xfrm>
          <a:prstGeom prst="rect">
            <a:avLst/>
          </a:prstGeom>
          <a:noFill/>
        </p:spPr>
        <p:txBody>
          <a:bodyPr wrap="none" rtlCol="0">
            <a:spAutoFit/>
          </a:bodyPr>
          <a:lstStyle/>
          <a:p>
            <a:r>
              <a:rPr lang="en-US" dirty="0" smtClean="0">
                <a:solidFill>
                  <a:srgbClr val="3AD7E8"/>
                </a:solidFill>
              </a:rPr>
              <a:t>CISSP</a:t>
            </a:r>
            <a:endParaRPr lang="en-US" dirty="0">
              <a:solidFill>
                <a:srgbClr val="3AD7E8"/>
              </a:solidFill>
            </a:endParaRPr>
          </a:p>
        </p:txBody>
      </p:sp>
      <p:cxnSp>
        <p:nvCxnSpPr>
          <p:cNvPr id="13" name="Straight Arrow Connector 12"/>
          <p:cNvCxnSpPr/>
          <p:nvPr/>
        </p:nvCxnSpPr>
        <p:spPr>
          <a:xfrm>
            <a:off x="864577" y="2574192"/>
            <a:ext cx="962269" cy="48846"/>
          </a:xfrm>
          <a:prstGeom prst="straightConnector1">
            <a:avLst/>
          </a:prstGeom>
          <a:ln>
            <a:solidFill>
              <a:srgbClr val="3AD7E8"/>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675054" y="3283439"/>
            <a:ext cx="1205523" cy="257907"/>
          </a:xfrm>
          <a:prstGeom prst="straightConnector1">
            <a:avLst/>
          </a:prstGeom>
          <a:ln>
            <a:solidFill>
              <a:srgbClr val="3AD7E8"/>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V="1">
            <a:off x="1105877" y="3551115"/>
            <a:ext cx="2191238" cy="514839"/>
          </a:xfrm>
          <a:prstGeom prst="straightConnector1">
            <a:avLst/>
          </a:prstGeom>
          <a:ln>
            <a:solidFill>
              <a:srgbClr val="3AD7E8"/>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H="1" flipV="1">
            <a:off x="6091115" y="1006231"/>
            <a:ext cx="2271347" cy="488464"/>
          </a:xfrm>
          <a:prstGeom prst="straightConnector1">
            <a:avLst/>
          </a:prstGeom>
          <a:ln>
            <a:solidFill>
              <a:srgbClr val="3AD7E8"/>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a:stCxn id="11" idx="1"/>
          </p:cNvCxnSpPr>
          <p:nvPr/>
        </p:nvCxnSpPr>
        <p:spPr>
          <a:xfrm flipH="1" flipV="1">
            <a:off x="6311900" y="3361593"/>
            <a:ext cx="2021254" cy="2957"/>
          </a:xfrm>
          <a:prstGeom prst="straightConnector1">
            <a:avLst/>
          </a:prstGeom>
          <a:ln>
            <a:solidFill>
              <a:srgbClr val="3AD7E8"/>
            </a:solidFill>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flipH="1" flipV="1">
            <a:off x="5631962" y="3624385"/>
            <a:ext cx="2590800" cy="343879"/>
          </a:xfrm>
          <a:prstGeom prst="straightConnector1">
            <a:avLst/>
          </a:prstGeom>
          <a:ln>
            <a:solidFill>
              <a:srgbClr val="3AD7E8"/>
            </a:solidFill>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8212015" y="2560515"/>
            <a:ext cx="713394" cy="369332"/>
          </a:xfrm>
          <a:prstGeom prst="rect">
            <a:avLst/>
          </a:prstGeom>
          <a:noFill/>
        </p:spPr>
        <p:txBody>
          <a:bodyPr wrap="none" rtlCol="0">
            <a:spAutoFit/>
          </a:bodyPr>
          <a:lstStyle/>
          <a:p>
            <a:r>
              <a:rPr lang="en-US" dirty="0" smtClean="0">
                <a:solidFill>
                  <a:srgbClr val="3AD7E8"/>
                </a:solidFill>
              </a:rPr>
              <a:t>CCNA</a:t>
            </a:r>
            <a:endParaRPr lang="en-US" dirty="0">
              <a:solidFill>
                <a:srgbClr val="3AD7E8"/>
              </a:solidFill>
            </a:endParaRPr>
          </a:p>
        </p:txBody>
      </p:sp>
      <p:cxnSp>
        <p:nvCxnSpPr>
          <p:cNvPr id="27" name="Straight Arrow Connector 26"/>
          <p:cNvCxnSpPr/>
          <p:nvPr/>
        </p:nvCxnSpPr>
        <p:spPr>
          <a:xfrm flipH="1">
            <a:off x="4503615" y="2789144"/>
            <a:ext cx="3752362" cy="122087"/>
          </a:xfrm>
          <a:prstGeom prst="straightConnector1">
            <a:avLst/>
          </a:prstGeom>
          <a:ln>
            <a:solidFill>
              <a:srgbClr val="3AD7E8"/>
            </a:solidFill>
            <a:tailEnd type="arrow"/>
          </a:ln>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211015" y="772746"/>
            <a:ext cx="872204" cy="369332"/>
          </a:xfrm>
          <a:prstGeom prst="rect">
            <a:avLst/>
          </a:prstGeom>
          <a:noFill/>
        </p:spPr>
        <p:txBody>
          <a:bodyPr wrap="none" rtlCol="0">
            <a:spAutoFit/>
          </a:bodyPr>
          <a:lstStyle/>
          <a:p>
            <a:r>
              <a:rPr lang="en-US" dirty="0" smtClean="0">
                <a:solidFill>
                  <a:srgbClr val="3AD7E8"/>
                </a:solidFill>
              </a:rPr>
              <a:t>PRINCE</a:t>
            </a:r>
            <a:endParaRPr lang="en-US" dirty="0">
              <a:solidFill>
                <a:srgbClr val="3AD7E8"/>
              </a:solidFill>
            </a:endParaRPr>
          </a:p>
        </p:txBody>
      </p:sp>
      <p:cxnSp>
        <p:nvCxnSpPr>
          <p:cNvPr id="30" name="Straight Arrow Connector 29"/>
          <p:cNvCxnSpPr>
            <a:stCxn id="29" idx="3"/>
          </p:cNvCxnSpPr>
          <p:nvPr/>
        </p:nvCxnSpPr>
        <p:spPr>
          <a:xfrm>
            <a:off x="1083219" y="957412"/>
            <a:ext cx="2087872" cy="108412"/>
          </a:xfrm>
          <a:prstGeom prst="straightConnector1">
            <a:avLst/>
          </a:prstGeom>
          <a:ln>
            <a:solidFill>
              <a:srgbClr val="3AD7E8"/>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49079418"/>
      </p:ext>
    </p:extLst>
  </p:cSld>
  <p:clrMapOvr>
    <a:masterClrMapping/>
  </p:clrMapOvr>
  <p:timing>
    <p:tnLst>
      <p:par>
        <p:cTn id="1" dur="indefinite" restart="never" nodeType="tmRoot"/>
      </p:par>
    </p:tnLst>
  </p:timing>
</p:sld>
</file>

<file path=ppt/theme/theme1.xml><?xml version="1.0" encoding="utf-8"?>
<a:theme xmlns:a="http://schemas.openxmlformats.org/drawingml/2006/main" name="Interface-Carbon-Fiber-Grid-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Interface-Carbon-Fiber-Grid-Template.potx</Template>
  <TotalTime>1163</TotalTime>
  <Words>591</Words>
  <Application>Microsoft Office PowerPoint</Application>
  <PresentationFormat>On-screen Show (16:9)</PresentationFormat>
  <Paragraphs>190</Paragraphs>
  <Slides>13</Slides>
  <Notes>13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5" baseType="lpstr">
      <vt:lpstr>Interface-Carbon-Fiber-Grid-Template</vt:lpstr>
      <vt:lpstr>Document</vt:lpstr>
      <vt:lpstr>Agile? Project management   Steven M. Fullmer Staff Instructor, Interface Technical Training Sec+, A+, CTT+, PMP, MBA, MCT, MCP, etc.</vt:lpstr>
      <vt:lpstr>PowerPoint Presentation</vt:lpstr>
      <vt:lpstr>PowerPoint Presentation</vt:lpstr>
      <vt:lpstr>PowerPoint Presentation</vt:lpstr>
      <vt:lpstr>Agile Terms</vt:lpstr>
      <vt:lpstr>Scrum</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mikedan@interfaceTT.com</Manager>
  <Company>Interface Technical Training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15</dc:title>
  <dc:creator>MikeDan</dc:creator>
  <cp:lastModifiedBy>Matt Markley</cp:lastModifiedBy>
  <cp:revision>128</cp:revision>
  <dcterms:created xsi:type="dcterms:W3CDTF">2012-11-20T14:33:53Z</dcterms:created>
  <dcterms:modified xsi:type="dcterms:W3CDTF">2016-07-06T21:40:40Z</dcterms:modified>
  <cp:contentStatus>Final</cp:contentStatus>
</cp:coreProperties>
</file>